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  <p:sldMasterId id="2147483658" r:id="rId5"/>
  </p:sldMasterIdLst>
  <p:notesMasterIdLst>
    <p:notesMasterId r:id="rId19"/>
  </p:notesMasterIdLst>
  <p:handoutMasterIdLst>
    <p:handoutMasterId r:id="rId20"/>
  </p:handoutMasterIdLst>
  <p:sldIdLst>
    <p:sldId id="256" r:id="rId6"/>
    <p:sldId id="275" r:id="rId7"/>
    <p:sldId id="258" r:id="rId8"/>
    <p:sldId id="273" r:id="rId9"/>
    <p:sldId id="257" r:id="rId10"/>
    <p:sldId id="277" r:id="rId11"/>
    <p:sldId id="260" r:id="rId12"/>
    <p:sldId id="278" r:id="rId13"/>
    <p:sldId id="263" r:id="rId14"/>
    <p:sldId id="274" r:id="rId15"/>
    <p:sldId id="264" r:id="rId16"/>
    <p:sldId id="279" r:id="rId17"/>
    <p:sldId id="271" r:id="rId1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1E2748"/>
    <a:srgbClr val="000000"/>
    <a:srgbClr val="006699"/>
    <a:srgbClr val="FF505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8A6E34-03D1-4A41-BDFF-7C5F34B4CC25}" v="2" dt="2024-08-27T07:40:20.074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4031" autoAdjust="0"/>
  </p:normalViewPr>
  <p:slideViewPr>
    <p:cSldViewPr snapToGrid="0" snapToObjects="1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396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3A29E7F-13F5-4AB2-89AA-3DAA6CC1AB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00" cy="496874"/>
          </a:xfrm>
          <a:prstGeom prst="rect">
            <a:avLst/>
          </a:prstGeom>
        </p:spPr>
        <p:txBody>
          <a:bodyPr vert="horz" lIns="88733" tIns="44367" rIns="88733" bIns="4436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52B3663-A10E-479C-8D50-455B221B54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946" y="0"/>
            <a:ext cx="2945199" cy="496874"/>
          </a:xfrm>
          <a:prstGeom prst="rect">
            <a:avLst/>
          </a:prstGeom>
        </p:spPr>
        <p:txBody>
          <a:bodyPr vert="horz" lIns="88733" tIns="44367" rIns="88733" bIns="44367" rtlCol="0"/>
          <a:lstStyle>
            <a:lvl1pPr algn="r">
              <a:defRPr sz="1200"/>
            </a:lvl1pPr>
          </a:lstStyle>
          <a:p>
            <a:fld id="{6AC60DD2-67B6-4712-AC19-03596AACECED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A40BB0-B13B-4FCB-8A9C-156EBB6D3A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64"/>
            <a:ext cx="2945200" cy="496874"/>
          </a:xfrm>
          <a:prstGeom prst="rect">
            <a:avLst/>
          </a:prstGeom>
        </p:spPr>
        <p:txBody>
          <a:bodyPr vert="horz" lIns="88733" tIns="44367" rIns="88733" bIns="4436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2A1851-B139-4EFE-8F78-EB0A41B7FA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946" y="9429764"/>
            <a:ext cx="2945199" cy="496874"/>
          </a:xfrm>
          <a:prstGeom prst="rect">
            <a:avLst/>
          </a:prstGeom>
        </p:spPr>
        <p:txBody>
          <a:bodyPr vert="horz" lIns="88733" tIns="44367" rIns="88733" bIns="44367" rtlCol="0" anchor="b"/>
          <a:lstStyle>
            <a:lvl1pPr algn="r">
              <a:defRPr sz="1200"/>
            </a:lvl1pPr>
          </a:lstStyle>
          <a:p>
            <a:fld id="{0C5784E4-51D3-4782-A9AF-A8D9224661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808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7" tIns="47779" rIns="95557" bIns="4777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7" tIns="47779" rIns="95557" bIns="47779" rtlCol="0"/>
          <a:lstStyle>
            <a:lvl1pPr algn="r">
              <a:defRPr sz="1300"/>
            </a:lvl1pPr>
          </a:lstStyle>
          <a:p>
            <a:fld id="{87B69E22-D3AA-3D41-A95D-32D37C4CB132}" type="datetimeFigureOut">
              <a:rPr lang="fr-FR" smtClean="0"/>
              <a:t>27/08/2024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7" tIns="47779" rIns="95557" bIns="4777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7" tIns="47779" rIns="95557" bIns="47779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7" tIns="47779" rIns="95557" bIns="4777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7" tIns="47779" rIns="95557" bIns="47779" rtlCol="0" anchor="b"/>
          <a:lstStyle>
            <a:lvl1pPr algn="r">
              <a:defRPr sz="1300"/>
            </a:lvl1pPr>
          </a:lstStyle>
          <a:p>
            <a:fld id="{1D8FC8F9-4A91-E442-88EF-2BEE3ABCEE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04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A46552E-4943-8947-A629-065184DAA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297"/>
            <a:ext cx="12209255" cy="6854125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AB024E5-4250-D844-BECF-34EB31C51FCC}"/>
              </a:ext>
            </a:extLst>
          </p:cNvPr>
          <p:cNvCxnSpPr>
            <a:cxnSpLocks/>
          </p:cNvCxnSpPr>
          <p:nvPr userDrawn="1"/>
        </p:nvCxnSpPr>
        <p:spPr>
          <a:xfrm flipH="1">
            <a:off x="-8092" y="6758261"/>
            <a:ext cx="12226963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17905CA-D765-3845-B030-BF92CCD57242}"/>
              </a:ext>
            </a:extLst>
          </p:cNvPr>
          <p:cNvCxnSpPr>
            <a:cxnSpLocks/>
          </p:cNvCxnSpPr>
          <p:nvPr userDrawn="1"/>
        </p:nvCxnSpPr>
        <p:spPr>
          <a:xfrm flipH="1">
            <a:off x="-8092" y="6821526"/>
            <a:ext cx="12226963" cy="1030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F3FEC4C6-6CFD-814A-A64A-CEA7A9BD2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8" y="779427"/>
            <a:ext cx="6632658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Harabara Mais Demo" panose="020B0603050302020204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3B66F7-BFD5-8848-9A1C-13ADFEEBA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68" y="3362385"/>
            <a:ext cx="663265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CD12C96-2A93-364F-BF7A-B0181FEC81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291" y="5078681"/>
            <a:ext cx="4120970" cy="177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9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CD41C-FB50-964A-B647-E639B48859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8778"/>
            <a:ext cx="10854128" cy="761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>
                <a:solidFill>
                  <a:srgbClr val="C00000"/>
                </a:solidFill>
                <a:latin typeface="Harabara Mais Demo" panose="020B0603050302020204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EC08F6-2D53-F44A-9A7C-9D799808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635" y="6446290"/>
            <a:ext cx="743762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FFC000"/>
                </a:solidFill>
              </a:defRPr>
            </a:lvl1pPr>
          </a:lstStyle>
          <a:p>
            <a:fld id="{9FAE3045-7A61-504A-901E-9017356B649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Espace réservé du contenu 8">
            <a:extLst>
              <a:ext uri="{FF2B5EF4-FFF2-40B4-BE49-F238E27FC236}">
                <a16:creationId xmlns:a16="http://schemas.microsoft.com/office/drawing/2014/main" id="{8B8D02BE-3FB3-B048-9F37-1A76CA105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11"/>
                    </a14:imgEffect>
                    <a14:imgEffect>
                      <a14:saturation sat="201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966" y="4591455"/>
            <a:ext cx="3719657" cy="17031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89F5BA3-B8C7-BC43-8B01-30AC00D14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8" t="30364" b="14576"/>
          <a:stretch/>
        </p:blipFill>
        <p:spPr>
          <a:xfrm>
            <a:off x="5505061" y="6393607"/>
            <a:ext cx="1321290" cy="464393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DB5930E-C790-D64F-8060-049A644B2C4A}"/>
              </a:ext>
            </a:extLst>
          </p:cNvPr>
          <p:cNvCxnSpPr>
            <a:cxnSpLocks/>
          </p:cNvCxnSpPr>
          <p:nvPr userDrawn="1"/>
        </p:nvCxnSpPr>
        <p:spPr>
          <a:xfrm flipH="1">
            <a:off x="1972" y="6351171"/>
            <a:ext cx="121900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8AB2D66-E1C6-6B4B-8DAC-57FB0D69C939}"/>
              </a:ext>
            </a:extLst>
          </p:cNvPr>
          <p:cNvCxnSpPr>
            <a:cxnSpLocks/>
          </p:cNvCxnSpPr>
          <p:nvPr userDrawn="1"/>
        </p:nvCxnSpPr>
        <p:spPr>
          <a:xfrm flipH="1">
            <a:off x="-5076" y="6297566"/>
            <a:ext cx="1219002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72D310F3-45E9-2A41-A8C5-F4E2960E62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96" y="6393607"/>
            <a:ext cx="945245" cy="42034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733B9CD-C4B1-8C4A-BE67-374D69C33F4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905" y="6421001"/>
            <a:ext cx="1005110" cy="4079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5CF5F0F-7628-4F16-80E1-EB63BE3D3FE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82" y="6403868"/>
            <a:ext cx="874102" cy="412666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B38CBF8D-8B6A-9C90-95A0-79942D96BA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9269" r="5990" b="30540"/>
          <a:stretch/>
        </p:blipFill>
        <p:spPr>
          <a:xfrm>
            <a:off x="1246278" y="6393607"/>
            <a:ext cx="968285" cy="4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8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8">
            <a:extLst>
              <a:ext uri="{FF2B5EF4-FFF2-40B4-BE49-F238E27FC236}">
                <a16:creationId xmlns:a16="http://schemas.microsoft.com/office/drawing/2014/main" id="{AFE2743D-C7E1-4BF4-B144-C1BAB969D5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11"/>
                    </a14:imgEffect>
                    <a14:imgEffect>
                      <a14:saturation sat="201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5551" y="4086228"/>
            <a:ext cx="4823048" cy="220840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6AF803B-E179-43B3-9FB9-E25264D74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8" t="30364" b="14576"/>
          <a:stretch/>
        </p:blipFill>
        <p:spPr>
          <a:xfrm>
            <a:off x="5505061" y="6393607"/>
            <a:ext cx="1321290" cy="4643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CF90906-6815-4AC7-B7C7-3E0ED1483C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96" y="6393607"/>
            <a:ext cx="945245" cy="4203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8864BC2-80DD-49B7-AC8D-2E3D26D453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905" y="6421001"/>
            <a:ext cx="1005110" cy="40794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F1EFE1E-AB94-4E57-AC3C-D027710B17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82" y="6403868"/>
            <a:ext cx="874102" cy="41266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0076DCA-66A9-4F69-97CB-76318B333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3" t="9615" r="18433" b="32894"/>
          <a:stretch/>
        </p:blipFill>
        <p:spPr>
          <a:xfrm>
            <a:off x="11330188" y="6351171"/>
            <a:ext cx="557011" cy="507223"/>
          </a:xfrm>
          <a:prstGeom prst="rect">
            <a:avLst/>
          </a:prstGeom>
        </p:spPr>
      </p:pic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4FA06838-C74B-4EE7-A557-AC532C3E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1385" y="6446290"/>
            <a:ext cx="475814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9FAE3045-7A61-504A-901E-9017356B649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1387AE-BF63-4CFB-A4C8-18E2ACB002BA}"/>
              </a:ext>
            </a:extLst>
          </p:cNvPr>
          <p:cNvSpPr/>
          <p:nvPr userDrawn="1"/>
        </p:nvSpPr>
        <p:spPr>
          <a:xfrm>
            <a:off x="146649" y="181156"/>
            <a:ext cx="11887200" cy="611347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C21560-7708-4036-90B2-2871550670A0}"/>
              </a:ext>
            </a:extLst>
          </p:cNvPr>
          <p:cNvSpPr/>
          <p:nvPr userDrawn="1"/>
        </p:nvSpPr>
        <p:spPr>
          <a:xfrm>
            <a:off x="110454" y="147046"/>
            <a:ext cx="11952000" cy="6192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D2233123-C7F0-E3CB-2FA0-7BC7C30164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9269" r="5990" b="30540"/>
          <a:stretch/>
        </p:blipFill>
        <p:spPr>
          <a:xfrm>
            <a:off x="1246278" y="6393607"/>
            <a:ext cx="968285" cy="4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2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8">
            <a:extLst>
              <a:ext uri="{FF2B5EF4-FFF2-40B4-BE49-F238E27FC236}">
                <a16:creationId xmlns:a16="http://schemas.microsoft.com/office/drawing/2014/main" id="{AFE2743D-C7E1-4BF4-B144-C1BAB969D5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11"/>
                    </a14:imgEffect>
                    <a14:imgEffect>
                      <a14:saturation sat="201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5551" y="4086228"/>
            <a:ext cx="4823048" cy="220840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6AF803B-E179-43B3-9FB9-E25264D74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8" t="30364" b="14576"/>
          <a:stretch/>
        </p:blipFill>
        <p:spPr>
          <a:xfrm>
            <a:off x="5505061" y="6393607"/>
            <a:ext cx="1321290" cy="4643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CF90906-6815-4AC7-B7C7-3E0ED1483C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96" y="6393607"/>
            <a:ext cx="945245" cy="4203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8864BC2-80DD-49B7-AC8D-2E3D26D453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905" y="6421001"/>
            <a:ext cx="1005110" cy="40794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F1EFE1E-AB94-4E57-AC3C-D027710B17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82" y="6403868"/>
            <a:ext cx="874102" cy="41266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0076DCA-66A9-4F69-97CB-76318B333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3" t="9615" r="18433" b="32894"/>
          <a:stretch/>
        </p:blipFill>
        <p:spPr>
          <a:xfrm>
            <a:off x="11330188" y="6351171"/>
            <a:ext cx="557011" cy="507223"/>
          </a:xfrm>
          <a:prstGeom prst="rect">
            <a:avLst/>
          </a:prstGeom>
        </p:spPr>
      </p:pic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4FA06838-C74B-4EE7-A557-AC532C3E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1385" y="6446290"/>
            <a:ext cx="475814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9FAE3045-7A61-504A-901E-9017356B649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1387AE-BF63-4CFB-A4C8-18E2ACB002BA}"/>
              </a:ext>
            </a:extLst>
          </p:cNvPr>
          <p:cNvSpPr/>
          <p:nvPr userDrawn="1"/>
        </p:nvSpPr>
        <p:spPr>
          <a:xfrm>
            <a:off x="146649" y="181156"/>
            <a:ext cx="11887200" cy="611347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C21560-7708-4036-90B2-2871550670A0}"/>
              </a:ext>
            </a:extLst>
          </p:cNvPr>
          <p:cNvSpPr/>
          <p:nvPr userDrawn="1"/>
        </p:nvSpPr>
        <p:spPr>
          <a:xfrm>
            <a:off x="110454" y="147046"/>
            <a:ext cx="11952000" cy="6192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C847D751-EF2F-4A4B-A351-63EED6E3A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935" y="298778"/>
            <a:ext cx="11516263" cy="761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>
                <a:solidFill>
                  <a:srgbClr val="C00000"/>
                </a:solidFill>
                <a:latin typeface="Harabara Mais Demo" panose="020B0603050302020204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8F82CB77-25F0-4E79-B613-71232A30D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35" y="1174276"/>
            <a:ext cx="11516263" cy="491124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lvl1pPr>
            <a:lvl2pPr marL="800100" indent="-342900">
              <a:buFontTx/>
              <a:buChar char="-"/>
              <a:defRPr/>
            </a:lvl2pPr>
          </a:lstStyle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	</a:t>
            </a:r>
          </a:p>
          <a:p>
            <a:pPr lvl="1"/>
            <a:r>
              <a:rPr lang="fr-FR" dirty="0"/>
              <a:t>Troisième niveau
Quatrième niveau
Cinquième niveau</a:t>
            </a: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0B734E97-4328-1AD0-CF88-C910F99B4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9269" r="5990" b="30540"/>
          <a:stretch/>
        </p:blipFill>
        <p:spPr>
          <a:xfrm>
            <a:off x="1246278" y="6393607"/>
            <a:ext cx="968285" cy="4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03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33200530-8113-5D4C-9384-D62EB1E87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9255" cy="685412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46616B5-D5BF-4E4D-B4DB-A5053EA63F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99" t="30097" r="3021" b="32129"/>
          <a:stretch/>
        </p:blipFill>
        <p:spPr>
          <a:xfrm>
            <a:off x="1589101" y="4706389"/>
            <a:ext cx="3504669" cy="127630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D2FD1B7-9199-EE47-8828-75068B1750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401"/>
          <a:stretch/>
        </p:blipFill>
        <p:spPr>
          <a:xfrm>
            <a:off x="813803" y="2364588"/>
            <a:ext cx="5055266" cy="287697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F97FE21-4C12-BE4B-A54D-AC1A593CB4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93" y="679483"/>
            <a:ext cx="5645484" cy="2437561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1AEA049-478C-C244-9422-D3982ACE18EA}"/>
              </a:ext>
            </a:extLst>
          </p:cNvPr>
          <p:cNvCxnSpPr>
            <a:cxnSpLocks/>
          </p:cNvCxnSpPr>
          <p:nvPr userDrawn="1"/>
        </p:nvCxnSpPr>
        <p:spPr>
          <a:xfrm flipH="1">
            <a:off x="-8092" y="6758261"/>
            <a:ext cx="12226963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3950755-EE44-8F40-BC2A-D2E09F79042F}"/>
              </a:ext>
            </a:extLst>
          </p:cNvPr>
          <p:cNvCxnSpPr>
            <a:cxnSpLocks/>
          </p:cNvCxnSpPr>
          <p:nvPr userDrawn="1"/>
        </p:nvCxnSpPr>
        <p:spPr>
          <a:xfrm flipH="1">
            <a:off x="-8092" y="6821526"/>
            <a:ext cx="12226963" cy="1030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418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EE64A8-D1A2-4D39-859B-0458A44F0C58}"/>
              </a:ext>
            </a:extLst>
          </p:cNvPr>
          <p:cNvSpPr/>
          <p:nvPr userDrawn="1"/>
        </p:nvSpPr>
        <p:spPr>
          <a:xfrm>
            <a:off x="146649" y="181156"/>
            <a:ext cx="11887200" cy="64956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4CEC558-47D5-4A88-8787-FD982FB08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75" y="6058343"/>
            <a:ext cx="1143818" cy="540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584E672-BFD5-449A-8DBB-A38C1A4BD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0" y="6058343"/>
            <a:ext cx="1214318" cy="540000"/>
          </a:xfrm>
          <a:prstGeom prst="rect">
            <a:avLst/>
          </a:prstGeom>
        </p:spPr>
      </p:pic>
      <p:pic>
        <p:nvPicPr>
          <p:cNvPr id="22" name="Image 2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C2B2A2F-E807-4660-B298-C9931E5E13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47" y="6058343"/>
            <a:ext cx="1260548" cy="54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4FD56F-75BE-4DF2-95D8-DFCF16629BEA}"/>
              </a:ext>
            </a:extLst>
          </p:cNvPr>
          <p:cNvSpPr/>
          <p:nvPr userDrawn="1"/>
        </p:nvSpPr>
        <p:spPr>
          <a:xfrm>
            <a:off x="146649" y="181156"/>
            <a:ext cx="11887200" cy="58100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DB55B51-F825-40E8-A8DC-75D02B22E0F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00" y="439746"/>
            <a:ext cx="6900000" cy="194543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65E324B-5D64-46AA-B707-14074CCBD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alphaModFix amt="73000"/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99" t="30097" r="3021" b="32129"/>
          <a:stretch/>
        </p:blipFill>
        <p:spPr>
          <a:xfrm>
            <a:off x="4276086" y="4472818"/>
            <a:ext cx="3504669" cy="127630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7761BFC-9B1A-4F46-ACE8-7548C3BE2699}"/>
              </a:ext>
            </a:extLst>
          </p:cNvPr>
          <p:cNvSpPr txBox="1"/>
          <p:nvPr userDrawn="1"/>
        </p:nvSpPr>
        <p:spPr>
          <a:xfrm>
            <a:off x="2493034" y="2876369"/>
            <a:ext cx="27863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Siège</a:t>
            </a:r>
          </a:p>
          <a:p>
            <a:r>
              <a:rPr lang="fr-FR" sz="1600" dirty="0"/>
              <a:t>36 avenue de l’Hers</a:t>
            </a:r>
          </a:p>
          <a:p>
            <a:r>
              <a:rPr lang="fr-FR" sz="1600" dirty="0"/>
              <a:t>B.P.65105</a:t>
            </a:r>
          </a:p>
          <a:p>
            <a:r>
              <a:rPr lang="fr-FR" sz="1600" dirty="0"/>
              <a:t>31504 TOULOUSE CEDEX 5</a:t>
            </a:r>
          </a:p>
          <a:p>
            <a:r>
              <a:rPr lang="fr-FR" sz="1600" dirty="0"/>
              <a:t>05 62 71 69 59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2D20FC3-A89A-4B54-A021-1FC1BD715D5C}"/>
              </a:ext>
            </a:extLst>
          </p:cNvPr>
          <p:cNvCxnSpPr/>
          <p:nvPr userDrawn="1"/>
        </p:nvCxnSpPr>
        <p:spPr>
          <a:xfrm>
            <a:off x="2493034" y="2876369"/>
            <a:ext cx="0" cy="13542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CF290D8-400F-4CFA-95FD-6FD657826CD5}"/>
              </a:ext>
            </a:extLst>
          </p:cNvPr>
          <p:cNvSpPr txBox="1"/>
          <p:nvPr userDrawn="1"/>
        </p:nvSpPr>
        <p:spPr>
          <a:xfrm>
            <a:off x="6983166" y="2876369"/>
            <a:ext cx="30924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Antenne </a:t>
            </a:r>
          </a:p>
          <a:p>
            <a:r>
              <a:rPr lang="fr-FR" sz="1600" dirty="0"/>
              <a:t>Chemin des Jardins de Maguelone</a:t>
            </a:r>
          </a:p>
          <a:p>
            <a:r>
              <a:rPr lang="fr-FR" sz="1600" dirty="0"/>
              <a:t>Maurin</a:t>
            </a:r>
          </a:p>
          <a:p>
            <a:r>
              <a:rPr lang="fr-FR" sz="1600" dirty="0"/>
              <a:t>34970 LATTES</a:t>
            </a:r>
          </a:p>
          <a:p>
            <a:r>
              <a:rPr lang="fr-FR" sz="1600" dirty="0"/>
              <a:t>04 67 47 50 40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3DD6387-515C-432F-818A-860A6BC77203}"/>
              </a:ext>
            </a:extLst>
          </p:cNvPr>
          <p:cNvCxnSpPr/>
          <p:nvPr userDrawn="1"/>
        </p:nvCxnSpPr>
        <p:spPr>
          <a:xfrm>
            <a:off x="6983167" y="2876369"/>
            <a:ext cx="0" cy="13542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65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BB_Page Accue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67" y="5400676"/>
            <a:ext cx="84666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3878657"/>
            <a:ext cx="10363200" cy="1026704"/>
          </a:xfrm>
          <a:prstGeom prst="rect">
            <a:avLst/>
          </a:prstGeom>
        </p:spPr>
        <p:txBody>
          <a:bodyPr/>
          <a:lstStyle>
            <a:lvl1pPr>
              <a:defRPr sz="2800" b="0" i="0" cap="all" baseline="0">
                <a:solidFill>
                  <a:schemeClr val="tx1"/>
                </a:solidFill>
                <a:latin typeface="FFBB" panose="02000000000000000000" pitchFamily="50" charset="0"/>
                <a:cs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6300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ge Accuei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67" y="5400676"/>
            <a:ext cx="84666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3878657"/>
            <a:ext cx="10363200" cy="1026704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6897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BB-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 userDrawn="1"/>
        </p:nvSpPr>
        <p:spPr>
          <a:xfrm>
            <a:off x="10153651" y="6590174"/>
            <a:ext cx="1773767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A48E03A3-AD17-47E1-9BF3-CBFFB2060218}" type="slidenum">
              <a:rPr lang="fr-FR" altLang="fr-FR" sz="1100" smtClean="0"/>
              <a:pPr algn="r" eaLnBrk="1" hangingPunct="1">
                <a:defRPr/>
              </a:pPr>
              <a:t>‹N°›</a:t>
            </a:fld>
            <a:endParaRPr lang="fr-FR" altLang="fr-FR" sz="110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914400" y="2045803"/>
            <a:ext cx="103632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200" b="0" i="0" cap="small" baseline="0">
                <a:solidFill>
                  <a:srgbClr val="143D90"/>
                </a:solidFill>
                <a:latin typeface="FFBB" panose="02000000000000000000" pitchFamily="50" charset="0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664131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BB-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 userDrawn="1"/>
        </p:nvSpPr>
        <p:spPr>
          <a:xfrm>
            <a:off x="10153651" y="6581465"/>
            <a:ext cx="1773767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ACB1116-44D7-48DA-A3FC-B44853052301}" type="slidenum">
              <a:rPr lang="fr-FR" altLang="fr-FR" sz="1100" smtClean="0"/>
              <a:pPr algn="r" eaLnBrk="1" hangingPunct="1">
                <a:defRPr/>
              </a:pPr>
              <a:t>‹N°›</a:t>
            </a:fld>
            <a:endParaRPr lang="fr-FR" altLang="fr-FR" sz="110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14338" y="236464"/>
            <a:ext cx="11562121" cy="417584"/>
          </a:xfrm>
          <a:prstGeom prst="rect">
            <a:avLst/>
          </a:prstGeom>
        </p:spPr>
        <p:txBody>
          <a:bodyPr vert="horz" anchor="ctr"/>
          <a:lstStyle>
            <a:lvl1pPr>
              <a:buNone/>
              <a:defRPr sz="2800" b="0" i="0" cap="small" baseline="0">
                <a:solidFill>
                  <a:schemeClr val="bg1"/>
                </a:solidFill>
                <a:latin typeface="FFBB" panose="02000000000000000000" pitchFamily="50" charset="0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314343" y="2016547"/>
            <a:ext cx="11562120" cy="4143676"/>
          </a:xfrm>
          <a:prstGeom prst="rect">
            <a:avLst/>
          </a:prstGeom>
        </p:spPr>
        <p:txBody>
          <a:bodyPr vert="horz" lIns="91397" tIns="45699" rIns="91397" bIns="45699"/>
          <a:lstStyle>
            <a:lvl1pPr>
              <a:defRPr sz="2400" b="0" i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2400" b="0" i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 sz="2000" b="0" i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1600" b="0" i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314342" y="1254052"/>
            <a:ext cx="11562121" cy="487362"/>
          </a:xfrm>
          <a:prstGeom prst="rect">
            <a:avLst/>
          </a:prstGeom>
        </p:spPr>
        <p:txBody>
          <a:bodyPr vert="horz" lIns="91397" tIns="45699" rIns="91397" bIns="45699" anchor="ctr"/>
          <a:lstStyle>
            <a:lvl1pPr>
              <a:buNone/>
              <a:defRPr sz="2800" b="0" i="0" cap="small" baseline="0">
                <a:solidFill>
                  <a:srgbClr val="002776"/>
                </a:solidFill>
                <a:latin typeface="FFBB" panose="02000000000000000000" pitchFamily="50" charset="0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23696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BB-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FBB-PP-Fin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4" y="0"/>
            <a:ext cx="1223856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3124200" y="5948364"/>
            <a:ext cx="594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900">
                <a:solidFill>
                  <a:srgbClr val="FFFFFF"/>
                </a:solidFill>
              </a:rPr>
              <a:t>117 RUE DU CHÂTEAU DES RENTIERS - 75013 PARIS</a:t>
            </a:r>
          </a:p>
          <a:p>
            <a:pPr algn="ctr" eaLnBrk="1" hangingPunct="1">
              <a:defRPr/>
            </a:pPr>
            <a:r>
              <a:rPr lang="fr-FR" altLang="fr-FR" sz="900">
                <a:solidFill>
                  <a:srgbClr val="FFFFFF"/>
                </a:solidFill>
              </a:rPr>
              <a:t>T 01 53 94 25 00 - F 01 53 94 26 80</a:t>
            </a:r>
          </a:p>
        </p:txBody>
      </p:sp>
    </p:spTree>
    <p:extLst>
      <p:ext uri="{BB962C8B-B14F-4D97-AF65-F5344CB8AC3E}">
        <p14:creationId xmlns:p14="http://schemas.microsoft.com/office/powerpoint/2010/main" val="134134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EE64A8-D1A2-4D39-859B-0458A44F0C58}"/>
              </a:ext>
            </a:extLst>
          </p:cNvPr>
          <p:cNvSpPr/>
          <p:nvPr userDrawn="1"/>
        </p:nvSpPr>
        <p:spPr>
          <a:xfrm>
            <a:off x="146649" y="181156"/>
            <a:ext cx="11887200" cy="64956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452525E-7D86-4EF8-9AAD-73367575B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7800" r="16400" b="31800"/>
          <a:stretch/>
        </p:blipFill>
        <p:spPr>
          <a:xfrm>
            <a:off x="4790086" y="3429000"/>
            <a:ext cx="2600325" cy="2351192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FD9C23F3-1D8A-45F0-A622-80FBF36CBF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69927"/>
            <a:ext cx="11335857" cy="159229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cap="all" baseline="0">
                <a:latin typeface="Harabara Mais Demo" panose="020B0603050302020204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ACAFAFEB-FADD-4416-A0AF-7EA9F1005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68" y="2824162"/>
            <a:ext cx="11335856" cy="604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4CEC558-47D5-4A88-8787-FD982FB08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75" y="6058343"/>
            <a:ext cx="1143818" cy="540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584E672-BFD5-449A-8DBB-A38C1A4BDD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0" y="6058343"/>
            <a:ext cx="1214318" cy="540000"/>
          </a:xfrm>
          <a:prstGeom prst="rect">
            <a:avLst/>
          </a:prstGeom>
        </p:spPr>
      </p:pic>
      <p:pic>
        <p:nvPicPr>
          <p:cNvPr id="22" name="Image 2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C2B2A2F-E807-4660-B298-C9931E5E13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47" y="6058343"/>
            <a:ext cx="1260548" cy="54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4FD56F-75BE-4DF2-95D8-DFCF16629BEA}"/>
              </a:ext>
            </a:extLst>
          </p:cNvPr>
          <p:cNvSpPr/>
          <p:nvPr userDrawn="1"/>
        </p:nvSpPr>
        <p:spPr>
          <a:xfrm>
            <a:off x="146649" y="181156"/>
            <a:ext cx="11887200" cy="58100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509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8585917" y="6615709"/>
            <a:ext cx="360608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altLang="fr-FR" sz="1000" dirty="0">
                <a:solidFill>
                  <a:srgbClr val="000090"/>
                </a:solidFill>
              </a:rPr>
              <a:t>2020-03-05 4 CDT compte-rendu réunion</a:t>
            </a:r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914400" y="2045803"/>
            <a:ext cx="103632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742420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62984" y="6459539"/>
            <a:ext cx="309033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5D7B21B6-2138-4E92-99B4-0EB0F2973BDF}" type="datetime1">
              <a:rPr lang="fr-FR" altLang="fr-FR" sz="1100" smtClean="0"/>
              <a:pPr eaLnBrk="1" hangingPunct="1">
                <a:defRPr/>
              </a:pPr>
              <a:t>27/08/2024</a:t>
            </a:fld>
            <a:endParaRPr lang="fr-FR" altLang="fr-FR" sz="1100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10153651" y="6459539"/>
            <a:ext cx="1773767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FC8FA14D-BDFB-430F-B53E-9D07A19406F2}" type="slidenum">
              <a:rPr lang="fr-FR" altLang="fr-FR" sz="1100" smtClean="0"/>
              <a:pPr algn="r" eaLnBrk="1" hangingPunct="1">
                <a:defRPr/>
              </a:pPr>
              <a:t>‹N°›</a:t>
            </a:fld>
            <a:endParaRPr lang="fr-FR" altLang="fr-FR" sz="1100" dirty="0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914400" y="2045803"/>
            <a:ext cx="10363200" cy="2022985"/>
          </a:xfrm>
          <a:prstGeom prst="rect">
            <a:avLst/>
          </a:prstGeom>
        </p:spPr>
        <p:txBody>
          <a:bodyPr anchor="ctr" anchorCtr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029979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162984" y="6459539"/>
            <a:ext cx="309033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9A63B355-8C4D-49F7-A1C9-0C3838170496}" type="datetime1">
              <a:rPr lang="fr-FR" altLang="fr-FR" sz="1100" smtClean="0"/>
              <a:pPr eaLnBrk="1" hangingPunct="1">
                <a:defRPr/>
              </a:pPr>
              <a:t>27/08/2024</a:t>
            </a:fld>
            <a:endParaRPr lang="fr-FR" altLang="fr-FR" sz="1100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10153651" y="6459539"/>
            <a:ext cx="1773767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D14DB607-6C6A-406D-B645-B50DDCD25386}" type="slidenum">
              <a:rPr lang="fr-FR" altLang="fr-FR" sz="1100" smtClean="0"/>
              <a:pPr algn="r" eaLnBrk="1" hangingPunct="1">
                <a:defRPr/>
              </a:pPr>
              <a:t>‹N°›</a:t>
            </a:fld>
            <a:endParaRPr lang="fr-FR" altLang="fr-FR" sz="11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14338" y="236464"/>
            <a:ext cx="1156212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832206" y="2821534"/>
            <a:ext cx="8527588" cy="3338688"/>
          </a:xfrm>
          <a:prstGeom prst="rect">
            <a:avLst/>
          </a:prstGeom>
        </p:spPr>
        <p:txBody>
          <a:bodyPr vert="horz"/>
          <a:lstStyle>
            <a:lvl1pPr>
              <a:defRPr sz="22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500" b="0" i="0">
                <a:latin typeface="Arial"/>
                <a:cs typeface="Arial"/>
              </a:defRPr>
            </a:lvl4pPr>
            <a:lvl5pPr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1832206" y="2296319"/>
            <a:ext cx="8527588" cy="4873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500" b="1" i="0"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2097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 userDrawn="1"/>
        </p:nvSpPr>
        <p:spPr bwMode="auto">
          <a:xfrm>
            <a:off x="162984" y="6459539"/>
            <a:ext cx="309033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4377B3CA-2555-43B0-8949-A79F3EE54518}" type="datetime1">
              <a:rPr lang="fr-FR" altLang="fr-FR" sz="1100" smtClean="0"/>
              <a:pPr eaLnBrk="1" hangingPunct="1">
                <a:defRPr/>
              </a:pPr>
              <a:t>27/08/2024</a:t>
            </a:fld>
            <a:endParaRPr lang="fr-FR" altLang="fr-FR" sz="1100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10153651" y="6459539"/>
            <a:ext cx="1773767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2A0CA0D1-E87C-471B-9F47-4758C4A58688}" type="slidenum">
              <a:rPr lang="fr-FR" altLang="fr-FR" sz="1100" smtClean="0"/>
              <a:pPr algn="r" eaLnBrk="1" hangingPunct="1">
                <a:defRPr/>
              </a:pPr>
              <a:t>‹N°›</a:t>
            </a:fld>
            <a:endParaRPr lang="fr-FR" altLang="fr-FR" sz="11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14338" y="236464"/>
            <a:ext cx="11562121" cy="417584"/>
          </a:xfrm>
          <a:prstGeom prst="rect">
            <a:avLst/>
          </a:prstGeom>
        </p:spPr>
        <p:txBody>
          <a:bodyPr vert="horz"/>
          <a:lstStyle>
            <a:lvl1pPr>
              <a:buNone/>
              <a:defRPr sz="22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05928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03ED98-76A2-4E0E-9C35-BE1E38CEFC46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85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3904B1-AC29-AA4E-89CB-D962E62F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1954761"/>
            <a:ext cx="7308850" cy="129893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200">
                <a:solidFill>
                  <a:srgbClr val="C00000"/>
                </a:solidFill>
                <a:latin typeface="Harabara Mais Demo" panose="020B0603050302020204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9E33E8-D772-574B-9DF3-2FAE5DF23A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87717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8E57B8-D11B-FA4F-9ABB-C12C8E33F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3989" y="5189949"/>
            <a:ext cx="5636422" cy="1713588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E7F20D7-CA4E-4745-89D9-EBD66AAADDA9}"/>
              </a:ext>
            </a:extLst>
          </p:cNvPr>
          <p:cNvCxnSpPr>
            <a:cxnSpLocks/>
          </p:cNvCxnSpPr>
          <p:nvPr userDrawn="1"/>
        </p:nvCxnSpPr>
        <p:spPr>
          <a:xfrm flipV="1">
            <a:off x="3696940" y="-16082"/>
            <a:ext cx="0" cy="6919619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BF68802-4BF0-A148-84BA-B8A266A18395}"/>
              </a:ext>
            </a:extLst>
          </p:cNvPr>
          <p:cNvCxnSpPr>
            <a:cxnSpLocks/>
          </p:cNvCxnSpPr>
          <p:nvPr userDrawn="1"/>
        </p:nvCxnSpPr>
        <p:spPr>
          <a:xfrm flipV="1">
            <a:off x="3756280" y="-25043"/>
            <a:ext cx="0" cy="6919619"/>
          </a:xfrm>
          <a:prstGeom prst="lin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305E13D4-785A-FA45-995E-CA12B78406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215" y="0"/>
            <a:ext cx="3343285" cy="2084095"/>
          </a:xfrm>
          <a:prstGeom prst="rect">
            <a:avLst/>
          </a:prstGeom>
        </p:spPr>
      </p:pic>
      <p:sp>
        <p:nvSpPr>
          <p:cNvPr id="17" name="Sous-titre 2">
            <a:extLst>
              <a:ext uri="{FF2B5EF4-FFF2-40B4-BE49-F238E27FC236}">
                <a16:creationId xmlns:a16="http://schemas.microsoft.com/office/drawing/2014/main" id="{016B43D8-5C65-854C-8B45-1611DCFFF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347191"/>
            <a:ext cx="66347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AFA085FE-70B0-264C-95F2-098CFBED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635" y="6446290"/>
            <a:ext cx="743762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FFC000"/>
                </a:solidFill>
              </a:defRPr>
            </a:lvl1pPr>
          </a:lstStyle>
          <a:p>
            <a:fld id="{9FAE3045-7A61-504A-901E-9017356B649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421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8">
            <a:extLst>
              <a:ext uri="{FF2B5EF4-FFF2-40B4-BE49-F238E27FC236}">
                <a16:creationId xmlns:a16="http://schemas.microsoft.com/office/drawing/2014/main" id="{AFE2743D-C7E1-4BF4-B144-C1BAB969D5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11"/>
                    </a14:imgEffect>
                    <a14:imgEffect>
                      <a14:saturation sat="201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5551" y="4086228"/>
            <a:ext cx="4823048" cy="220840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6AF803B-E179-43B3-9FB9-E25264D74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8" t="30364" b="14576"/>
          <a:stretch/>
        </p:blipFill>
        <p:spPr>
          <a:xfrm>
            <a:off x="5505061" y="6393607"/>
            <a:ext cx="1321290" cy="4643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CF90906-6815-4AC7-B7C7-3E0ED1483C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96" y="6393607"/>
            <a:ext cx="945245" cy="4203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8864BC2-80DD-49B7-AC8D-2E3D26D453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905" y="6421001"/>
            <a:ext cx="1005110" cy="40794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F1EFE1E-AB94-4E57-AC3C-D027710B17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82" y="6403868"/>
            <a:ext cx="874102" cy="41266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0076DCA-66A9-4F69-97CB-76318B333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3" t="9615" r="18433" b="32894"/>
          <a:stretch/>
        </p:blipFill>
        <p:spPr>
          <a:xfrm>
            <a:off x="11330188" y="6351171"/>
            <a:ext cx="557011" cy="507223"/>
          </a:xfrm>
          <a:prstGeom prst="rect">
            <a:avLst/>
          </a:prstGeom>
        </p:spPr>
      </p:pic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4FA06838-C74B-4EE7-A557-AC532C3E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1385" y="6446290"/>
            <a:ext cx="475814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9FAE3045-7A61-504A-901E-9017356B649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C0FF86D-1C1B-4C20-A47E-C3B386C8C0A3}"/>
              </a:ext>
            </a:extLst>
          </p:cNvPr>
          <p:cNvCxnSpPr>
            <a:cxnSpLocks/>
          </p:cNvCxnSpPr>
          <p:nvPr userDrawn="1"/>
        </p:nvCxnSpPr>
        <p:spPr>
          <a:xfrm flipH="1">
            <a:off x="1972" y="6351171"/>
            <a:ext cx="121900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60FC01EB-F924-4A1A-BC45-64744D88F623}"/>
              </a:ext>
            </a:extLst>
          </p:cNvPr>
          <p:cNvCxnSpPr>
            <a:cxnSpLocks/>
          </p:cNvCxnSpPr>
          <p:nvPr userDrawn="1"/>
        </p:nvCxnSpPr>
        <p:spPr>
          <a:xfrm flipH="1">
            <a:off x="-5076" y="6297566"/>
            <a:ext cx="1219002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97A05E41-7334-AC3A-EBE8-30D2D8B94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9269" r="5990" b="30540"/>
          <a:stretch/>
        </p:blipFill>
        <p:spPr>
          <a:xfrm>
            <a:off x="1246278" y="6393607"/>
            <a:ext cx="968285" cy="4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5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CA1156-08A4-0A45-B7D1-365E1AAB3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6010"/>
            <a:ext cx="10854128" cy="536951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lvl1pPr>
            <a:lvl2pPr marL="800100" indent="-342900">
              <a:buFontTx/>
              <a:buChar char="-"/>
              <a:defRPr/>
            </a:lvl2pPr>
          </a:lstStyle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	</a:t>
            </a:r>
          </a:p>
          <a:p>
            <a:pPr lvl="1"/>
            <a:r>
              <a:rPr lang="fr-FR" dirty="0"/>
              <a:t>Troisième niveau
Quatrième niveau
Cinquième niveau</a:t>
            </a:r>
          </a:p>
        </p:txBody>
      </p:sp>
      <p:pic>
        <p:nvPicPr>
          <p:cNvPr id="7" name="Espace réservé du contenu 8">
            <a:extLst>
              <a:ext uri="{FF2B5EF4-FFF2-40B4-BE49-F238E27FC236}">
                <a16:creationId xmlns:a16="http://schemas.microsoft.com/office/drawing/2014/main" id="{8B8D02BE-3FB3-B048-9F37-1A76CA105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11"/>
                    </a14:imgEffect>
                    <a14:imgEffect>
                      <a14:saturation sat="201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5551" y="4086228"/>
            <a:ext cx="4823048" cy="220840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89F5BA3-B8C7-BC43-8B01-30AC00D14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8" t="30364" b="14576"/>
          <a:stretch/>
        </p:blipFill>
        <p:spPr>
          <a:xfrm>
            <a:off x="5505061" y="6393607"/>
            <a:ext cx="1321290" cy="464393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DB5930E-C790-D64F-8060-049A644B2C4A}"/>
              </a:ext>
            </a:extLst>
          </p:cNvPr>
          <p:cNvCxnSpPr>
            <a:cxnSpLocks/>
          </p:cNvCxnSpPr>
          <p:nvPr userDrawn="1"/>
        </p:nvCxnSpPr>
        <p:spPr>
          <a:xfrm flipH="1">
            <a:off x="1972" y="6351171"/>
            <a:ext cx="121900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8AB2D66-E1C6-6B4B-8DAC-57FB0D69C939}"/>
              </a:ext>
            </a:extLst>
          </p:cNvPr>
          <p:cNvCxnSpPr>
            <a:cxnSpLocks/>
          </p:cNvCxnSpPr>
          <p:nvPr userDrawn="1"/>
        </p:nvCxnSpPr>
        <p:spPr>
          <a:xfrm flipH="1">
            <a:off x="-5076" y="6297566"/>
            <a:ext cx="1219002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72D310F3-45E9-2A41-A8C5-F4E2960E62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96" y="6393607"/>
            <a:ext cx="945245" cy="42034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733B9CD-C4B1-8C4A-BE67-374D69C33F4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905" y="6421001"/>
            <a:ext cx="1005110" cy="4079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5CF5F0F-7628-4F16-80E1-EB63BE3D3FE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82" y="6403868"/>
            <a:ext cx="874102" cy="4126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B289CB0-03A4-4E89-BAE5-23B8A6C26F0C}"/>
              </a:ext>
            </a:extLst>
          </p:cNvPr>
          <p:cNvSpPr/>
          <p:nvPr userDrawn="1"/>
        </p:nvSpPr>
        <p:spPr>
          <a:xfrm>
            <a:off x="-5076" y="-20830"/>
            <a:ext cx="12190028" cy="5812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E3CD41C-FB50-964A-B647-E639B48859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914" y="-6391"/>
            <a:ext cx="11318285" cy="5668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all" baseline="0">
                <a:solidFill>
                  <a:schemeClr val="bg1"/>
                </a:solidFill>
                <a:latin typeface="Harabara Mais Demo" panose="020B0603050302020204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3721908-3856-4E35-AD0A-8D52F590F6C5}"/>
              </a:ext>
            </a:extLst>
          </p:cNvPr>
          <p:cNvCxnSpPr>
            <a:cxnSpLocks/>
          </p:cNvCxnSpPr>
          <p:nvPr userDrawn="1"/>
        </p:nvCxnSpPr>
        <p:spPr>
          <a:xfrm flipH="1">
            <a:off x="986" y="560433"/>
            <a:ext cx="1219002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2DFFA81-D082-45E5-BE83-DDB485419BB5}"/>
              </a:ext>
            </a:extLst>
          </p:cNvPr>
          <p:cNvCxnSpPr>
            <a:cxnSpLocks/>
          </p:cNvCxnSpPr>
          <p:nvPr userDrawn="1"/>
        </p:nvCxnSpPr>
        <p:spPr>
          <a:xfrm flipH="1">
            <a:off x="-5076" y="618756"/>
            <a:ext cx="121900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F0545F9-D52B-49F5-9C56-A0A7992A3D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" y="0"/>
            <a:ext cx="528637" cy="52863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DB99939-0D40-4007-9FA6-18259EE8F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3" t="9615" r="18433" b="32894"/>
          <a:stretch/>
        </p:blipFill>
        <p:spPr>
          <a:xfrm>
            <a:off x="11330188" y="6351171"/>
            <a:ext cx="557011" cy="507223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EC08F6-2D53-F44A-9A7C-9D799808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1385" y="6446290"/>
            <a:ext cx="475814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9FAE3045-7A61-504A-901E-9017356B649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32EF59DC-C927-59EA-10A2-637AA8D08C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9269" r="5990" b="30540"/>
          <a:stretch/>
        </p:blipFill>
        <p:spPr>
          <a:xfrm>
            <a:off x="1246278" y="6393607"/>
            <a:ext cx="968285" cy="4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1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CA1156-08A4-0A45-B7D1-365E1AAB3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00" y="726832"/>
            <a:ext cx="5592979" cy="536951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lvl1pPr>
            <a:lvl2pPr marL="800100" indent="-342900">
              <a:buFontTx/>
              <a:buChar char="-"/>
              <a:defRPr/>
            </a:lvl2pPr>
          </a:lstStyle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	</a:t>
            </a:r>
          </a:p>
          <a:p>
            <a:pPr lvl="1"/>
            <a:r>
              <a:rPr lang="fr-FR" dirty="0"/>
              <a:t>Troisième niveau
Quatrième niveau
Cinquième niveau</a:t>
            </a:r>
          </a:p>
        </p:txBody>
      </p:sp>
      <p:pic>
        <p:nvPicPr>
          <p:cNvPr id="7" name="Espace réservé du contenu 8">
            <a:extLst>
              <a:ext uri="{FF2B5EF4-FFF2-40B4-BE49-F238E27FC236}">
                <a16:creationId xmlns:a16="http://schemas.microsoft.com/office/drawing/2014/main" id="{8B8D02BE-3FB3-B048-9F37-1A76CA105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11"/>
                    </a14:imgEffect>
                    <a14:imgEffect>
                      <a14:saturation sat="201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5551" y="4086228"/>
            <a:ext cx="4823048" cy="220840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89F5BA3-B8C7-BC43-8B01-30AC00D14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8" t="30364" b="14576"/>
          <a:stretch/>
        </p:blipFill>
        <p:spPr>
          <a:xfrm>
            <a:off x="5505061" y="6393607"/>
            <a:ext cx="1321290" cy="464393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DB5930E-C790-D64F-8060-049A644B2C4A}"/>
              </a:ext>
            </a:extLst>
          </p:cNvPr>
          <p:cNvCxnSpPr>
            <a:cxnSpLocks/>
          </p:cNvCxnSpPr>
          <p:nvPr userDrawn="1"/>
        </p:nvCxnSpPr>
        <p:spPr>
          <a:xfrm flipH="1">
            <a:off x="1972" y="6351171"/>
            <a:ext cx="121900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8AB2D66-E1C6-6B4B-8DAC-57FB0D69C939}"/>
              </a:ext>
            </a:extLst>
          </p:cNvPr>
          <p:cNvCxnSpPr>
            <a:cxnSpLocks/>
          </p:cNvCxnSpPr>
          <p:nvPr userDrawn="1"/>
        </p:nvCxnSpPr>
        <p:spPr>
          <a:xfrm flipH="1">
            <a:off x="-5076" y="6297566"/>
            <a:ext cx="1219002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72D310F3-45E9-2A41-A8C5-F4E2960E62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96" y="6393607"/>
            <a:ext cx="945245" cy="42034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733B9CD-C4B1-8C4A-BE67-374D69C33F4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905" y="6421001"/>
            <a:ext cx="1005110" cy="4079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5CF5F0F-7628-4F16-80E1-EB63BE3D3FE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82" y="6403868"/>
            <a:ext cx="874102" cy="4126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B289CB0-03A4-4E89-BAE5-23B8A6C26F0C}"/>
              </a:ext>
            </a:extLst>
          </p:cNvPr>
          <p:cNvSpPr/>
          <p:nvPr userDrawn="1"/>
        </p:nvSpPr>
        <p:spPr>
          <a:xfrm>
            <a:off x="-5076" y="-20830"/>
            <a:ext cx="12190028" cy="5812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E3CD41C-FB50-964A-B647-E639B48859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914" y="-6391"/>
            <a:ext cx="11318285" cy="5668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all" baseline="0">
                <a:solidFill>
                  <a:schemeClr val="bg1"/>
                </a:solidFill>
                <a:latin typeface="Harabara Mais Demo" panose="020B0603050302020204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3721908-3856-4E35-AD0A-8D52F590F6C5}"/>
              </a:ext>
            </a:extLst>
          </p:cNvPr>
          <p:cNvCxnSpPr>
            <a:cxnSpLocks/>
          </p:cNvCxnSpPr>
          <p:nvPr userDrawn="1"/>
        </p:nvCxnSpPr>
        <p:spPr>
          <a:xfrm flipH="1">
            <a:off x="986" y="560433"/>
            <a:ext cx="1219002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2DFFA81-D082-45E5-BE83-DDB485419BB5}"/>
              </a:ext>
            </a:extLst>
          </p:cNvPr>
          <p:cNvCxnSpPr>
            <a:cxnSpLocks/>
          </p:cNvCxnSpPr>
          <p:nvPr userDrawn="1"/>
        </p:nvCxnSpPr>
        <p:spPr>
          <a:xfrm flipH="1">
            <a:off x="-5076" y="618756"/>
            <a:ext cx="121900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F0545F9-D52B-49F5-9C56-A0A7992A3D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" y="0"/>
            <a:ext cx="528637" cy="52863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DB99939-0D40-4007-9FA6-18259EE8F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3" t="9615" r="18433" b="32894"/>
          <a:stretch/>
        </p:blipFill>
        <p:spPr>
          <a:xfrm>
            <a:off x="11330188" y="6351171"/>
            <a:ext cx="557011" cy="507223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EC08F6-2D53-F44A-9A7C-9D799808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1385" y="6446290"/>
            <a:ext cx="475814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9FAE3045-7A61-504A-901E-9017356B649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26BAAC1B-FED8-4D7E-9358-9C984179B2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5122" y="726832"/>
            <a:ext cx="5592979" cy="536951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lvl1pPr>
            <a:lvl2pPr marL="800100" indent="-342900">
              <a:buFontTx/>
              <a:buChar char="-"/>
              <a:defRPr/>
            </a:lvl2pPr>
          </a:lstStyle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	</a:t>
            </a:r>
          </a:p>
          <a:p>
            <a:pPr lvl="1"/>
            <a:r>
              <a:rPr lang="fr-FR" dirty="0"/>
              <a:t>Troisième niveau
Quatrième niveau
Cinquième niveau</a:t>
            </a:r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D3C016FC-A8F1-7E9A-C9E6-7E186BE11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9269" r="5990" b="30540"/>
          <a:stretch/>
        </p:blipFill>
        <p:spPr>
          <a:xfrm>
            <a:off x="1246278" y="6393607"/>
            <a:ext cx="968285" cy="4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8">
            <a:extLst>
              <a:ext uri="{FF2B5EF4-FFF2-40B4-BE49-F238E27FC236}">
                <a16:creationId xmlns:a16="http://schemas.microsoft.com/office/drawing/2014/main" id="{8B8D02BE-3FB3-B048-9F37-1A76CA105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11"/>
                    </a14:imgEffect>
                    <a14:imgEffect>
                      <a14:saturation sat="201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5551" y="4086228"/>
            <a:ext cx="4823048" cy="220840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89F5BA3-B8C7-BC43-8B01-30AC00D14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8" t="30364" b="14576"/>
          <a:stretch/>
        </p:blipFill>
        <p:spPr>
          <a:xfrm>
            <a:off x="5505061" y="6393607"/>
            <a:ext cx="1321290" cy="464393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DB5930E-C790-D64F-8060-049A644B2C4A}"/>
              </a:ext>
            </a:extLst>
          </p:cNvPr>
          <p:cNvCxnSpPr>
            <a:cxnSpLocks/>
          </p:cNvCxnSpPr>
          <p:nvPr userDrawn="1"/>
        </p:nvCxnSpPr>
        <p:spPr>
          <a:xfrm flipH="1">
            <a:off x="1972" y="6351171"/>
            <a:ext cx="121900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8AB2D66-E1C6-6B4B-8DAC-57FB0D69C939}"/>
              </a:ext>
            </a:extLst>
          </p:cNvPr>
          <p:cNvCxnSpPr>
            <a:cxnSpLocks/>
          </p:cNvCxnSpPr>
          <p:nvPr userDrawn="1"/>
        </p:nvCxnSpPr>
        <p:spPr>
          <a:xfrm flipH="1">
            <a:off x="-5076" y="6297566"/>
            <a:ext cx="1219002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72D310F3-45E9-2A41-A8C5-F4E2960E62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96" y="6393607"/>
            <a:ext cx="945245" cy="42034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733B9CD-C4B1-8C4A-BE67-374D69C33F4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905" y="6421001"/>
            <a:ext cx="1005110" cy="4079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5CF5F0F-7628-4F16-80E1-EB63BE3D3FE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82" y="6403868"/>
            <a:ext cx="874102" cy="4126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B289CB0-03A4-4E89-BAE5-23B8A6C26F0C}"/>
              </a:ext>
            </a:extLst>
          </p:cNvPr>
          <p:cNvSpPr/>
          <p:nvPr userDrawn="1"/>
        </p:nvSpPr>
        <p:spPr>
          <a:xfrm>
            <a:off x="-5076" y="-20830"/>
            <a:ext cx="12190028" cy="5812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E3CD41C-FB50-964A-B647-E639B48859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914" y="-6391"/>
            <a:ext cx="11318285" cy="5668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cap="all" baseline="0">
                <a:solidFill>
                  <a:schemeClr val="bg1"/>
                </a:solidFill>
                <a:latin typeface="Harabara Mais Demo" panose="020B0603050302020204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3721908-3856-4E35-AD0A-8D52F590F6C5}"/>
              </a:ext>
            </a:extLst>
          </p:cNvPr>
          <p:cNvCxnSpPr>
            <a:cxnSpLocks/>
          </p:cNvCxnSpPr>
          <p:nvPr userDrawn="1"/>
        </p:nvCxnSpPr>
        <p:spPr>
          <a:xfrm flipH="1">
            <a:off x="986" y="560433"/>
            <a:ext cx="1219002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2DFFA81-D082-45E5-BE83-DDB485419BB5}"/>
              </a:ext>
            </a:extLst>
          </p:cNvPr>
          <p:cNvCxnSpPr>
            <a:cxnSpLocks/>
          </p:cNvCxnSpPr>
          <p:nvPr userDrawn="1"/>
        </p:nvCxnSpPr>
        <p:spPr>
          <a:xfrm flipH="1">
            <a:off x="-5076" y="618756"/>
            <a:ext cx="121900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F0545F9-D52B-49F5-9C56-A0A7992A3D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" y="0"/>
            <a:ext cx="528637" cy="52863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F9BDE2D-8E82-4AE6-8F25-3802E971F3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3" t="9615" r="18433" b="32894"/>
          <a:stretch/>
        </p:blipFill>
        <p:spPr>
          <a:xfrm>
            <a:off x="11330188" y="6351171"/>
            <a:ext cx="557011" cy="507223"/>
          </a:xfrm>
          <a:prstGeom prst="rect">
            <a:avLst/>
          </a:prstGeom>
        </p:spPr>
      </p:pic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43F54F80-76EE-4337-A3A9-643365ED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1385" y="6446290"/>
            <a:ext cx="475814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9FAE3045-7A61-504A-901E-9017356B649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A66D5BEC-AF73-39E7-C41F-18C31EED4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9269" r="5990" b="30540"/>
          <a:stretch/>
        </p:blipFill>
        <p:spPr>
          <a:xfrm>
            <a:off x="1246278" y="6393607"/>
            <a:ext cx="968285" cy="4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CD41C-FB50-964A-B647-E639B48859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8778"/>
            <a:ext cx="10854128" cy="761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>
                <a:solidFill>
                  <a:srgbClr val="C00000"/>
                </a:solidFill>
                <a:latin typeface="Harabara Mais Demo" panose="020B0603050302020204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CA1156-08A4-0A45-B7D1-365E1AAB3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4276"/>
            <a:ext cx="10854128" cy="491124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lvl1pPr>
            <a:lvl2pPr marL="800100" indent="-342900">
              <a:buFontTx/>
              <a:buChar char="-"/>
              <a:defRPr/>
            </a:lvl2pPr>
          </a:lstStyle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	</a:t>
            </a:r>
          </a:p>
          <a:p>
            <a:pPr lvl="1"/>
            <a:r>
              <a:rPr lang="fr-FR" dirty="0"/>
              <a:t>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EC08F6-2D53-F44A-9A7C-9D799808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635" y="6446290"/>
            <a:ext cx="743762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FFC000"/>
                </a:solidFill>
              </a:defRPr>
            </a:lvl1pPr>
          </a:lstStyle>
          <a:p>
            <a:fld id="{9FAE3045-7A61-504A-901E-9017356B649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Espace réservé du contenu 8">
            <a:extLst>
              <a:ext uri="{FF2B5EF4-FFF2-40B4-BE49-F238E27FC236}">
                <a16:creationId xmlns:a16="http://schemas.microsoft.com/office/drawing/2014/main" id="{8B8D02BE-3FB3-B048-9F37-1A76CA105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11"/>
                    </a14:imgEffect>
                    <a14:imgEffect>
                      <a14:saturation sat="201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966" y="4591455"/>
            <a:ext cx="3719657" cy="17031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89F5BA3-B8C7-BC43-8B01-30AC00D14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8" t="30364" b="14576"/>
          <a:stretch/>
        </p:blipFill>
        <p:spPr>
          <a:xfrm>
            <a:off x="5505061" y="6393607"/>
            <a:ext cx="1321290" cy="464393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DB5930E-C790-D64F-8060-049A644B2C4A}"/>
              </a:ext>
            </a:extLst>
          </p:cNvPr>
          <p:cNvCxnSpPr>
            <a:cxnSpLocks/>
          </p:cNvCxnSpPr>
          <p:nvPr userDrawn="1"/>
        </p:nvCxnSpPr>
        <p:spPr>
          <a:xfrm flipH="1">
            <a:off x="1972" y="6351171"/>
            <a:ext cx="121900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8AB2D66-E1C6-6B4B-8DAC-57FB0D69C939}"/>
              </a:ext>
            </a:extLst>
          </p:cNvPr>
          <p:cNvCxnSpPr>
            <a:cxnSpLocks/>
          </p:cNvCxnSpPr>
          <p:nvPr userDrawn="1"/>
        </p:nvCxnSpPr>
        <p:spPr>
          <a:xfrm flipH="1">
            <a:off x="-5076" y="6297566"/>
            <a:ext cx="1219002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72D310F3-45E9-2A41-A8C5-F4E2960E62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96" y="6393607"/>
            <a:ext cx="945245" cy="42034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733B9CD-C4B1-8C4A-BE67-374D69C33F4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905" y="6421001"/>
            <a:ext cx="1005110" cy="4079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5CF5F0F-7628-4F16-80E1-EB63BE3D3FE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82" y="6403868"/>
            <a:ext cx="874102" cy="412666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B1EE52D2-E06C-F91C-1313-F710567235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9269" r="5990" b="30540"/>
          <a:stretch/>
        </p:blipFill>
        <p:spPr>
          <a:xfrm>
            <a:off x="1246278" y="6393607"/>
            <a:ext cx="968285" cy="4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9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0FA181-60A7-5747-B357-6307C2CBF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14308"/>
            <a:ext cx="5328000" cy="506265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A8C05E-159B-3249-9AED-71EC31B3A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151" y="1114308"/>
            <a:ext cx="5328000" cy="506265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A4E7D8C5-0A79-46DC-9706-5486CF22A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111"/>
                    </a14:imgEffect>
                    <a14:imgEffect>
                      <a14:saturation sat="201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7966" y="4591455"/>
            <a:ext cx="3719657" cy="1703178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FB0B290-CF1A-4462-B85D-49D5419B2215}"/>
              </a:ext>
            </a:extLst>
          </p:cNvPr>
          <p:cNvCxnSpPr>
            <a:cxnSpLocks/>
          </p:cNvCxnSpPr>
          <p:nvPr userDrawn="1"/>
        </p:nvCxnSpPr>
        <p:spPr>
          <a:xfrm flipH="1">
            <a:off x="1972" y="6351171"/>
            <a:ext cx="121900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A9750C0-BC60-4D47-BA57-F3D6D54BAC95}"/>
              </a:ext>
            </a:extLst>
          </p:cNvPr>
          <p:cNvCxnSpPr>
            <a:cxnSpLocks/>
          </p:cNvCxnSpPr>
          <p:nvPr userDrawn="1"/>
        </p:nvCxnSpPr>
        <p:spPr>
          <a:xfrm flipH="1">
            <a:off x="-5076" y="6297566"/>
            <a:ext cx="1219002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0C97A06-B113-482B-834B-E0F505176F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905" y="6421001"/>
            <a:ext cx="1005110" cy="407942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68C2CDB9-712E-4A0F-80BA-040212E05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8778"/>
            <a:ext cx="10854128" cy="761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>
                <a:solidFill>
                  <a:srgbClr val="C00000"/>
                </a:solidFill>
                <a:latin typeface="Harabara Mais Demo" panose="020B0603050302020204" pitchFamily="34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621C913-9C69-4387-8FE7-4BC8F2CC70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8" t="30364" b="14576"/>
          <a:stretch/>
        </p:blipFill>
        <p:spPr>
          <a:xfrm>
            <a:off x="5505061" y="6393607"/>
            <a:ext cx="1321290" cy="46439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D10EDBC-54AF-4D5F-A265-2CD480762D9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96" y="6393607"/>
            <a:ext cx="945245" cy="42034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62FF1CD-D23A-4ED4-9956-C40D6D4CA0B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82" y="6403868"/>
            <a:ext cx="874102" cy="41266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B0CD454-4E23-4DDA-A16D-6CBF56C84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3" t="9615" r="18433" b="32894"/>
          <a:stretch/>
        </p:blipFill>
        <p:spPr>
          <a:xfrm>
            <a:off x="11330188" y="6351171"/>
            <a:ext cx="557011" cy="507223"/>
          </a:xfrm>
          <a:prstGeom prst="rect">
            <a:avLst/>
          </a:prstGeom>
        </p:spPr>
      </p:pic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87F13DDF-485C-440E-9FB7-5B327417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1385" y="6446290"/>
            <a:ext cx="475814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9FAE3045-7A61-504A-901E-9017356B649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80B4E1F-90B2-FE53-0F4F-5CF11DD4F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t="9269" r="5990" b="30540"/>
          <a:stretch/>
        </p:blipFill>
        <p:spPr>
          <a:xfrm>
            <a:off x="1246278" y="6393607"/>
            <a:ext cx="968285" cy="4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1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15EFB9A-7061-8645-852F-D74EC4E3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1BC526-DE5D-EF43-9FCE-23D328246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517BE0-7C1B-AE49-97F2-ED22D345D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7BD87B-B788-ED42-AF10-320AC3BFE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A877B3-DE98-FC4F-892C-3D1243B70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E3045-7A61-504A-901E-9017356B64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83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1" r:id="rId3"/>
    <p:sldLayoutId id="2147483674" r:id="rId4"/>
    <p:sldLayoutId id="2147483669" r:id="rId5"/>
    <p:sldLayoutId id="2147483671" r:id="rId6"/>
    <p:sldLayoutId id="2147483670" r:id="rId7"/>
    <p:sldLayoutId id="2147483650" r:id="rId8"/>
    <p:sldLayoutId id="2147483652" r:id="rId9"/>
    <p:sldLayoutId id="2147483675" r:id="rId10"/>
    <p:sldLayoutId id="2147483673" r:id="rId11"/>
    <p:sldLayoutId id="2147483676" r:id="rId12"/>
    <p:sldLayoutId id="2147483654" r:id="rId13"/>
    <p:sldLayoutId id="214748367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709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8" r:id="rId2"/>
    <p:sldLayoutId id="2147483660" r:id="rId3"/>
    <p:sldLayoutId id="2147483661" r:id="rId4"/>
    <p:sldLayoutId id="2147483662" r:id="rId5"/>
    <p:sldLayoutId id="2147483664" r:id="rId6"/>
    <p:sldLayoutId id="2147483665" r:id="rId7"/>
    <p:sldLayoutId id="2147483666" r:id="rId8"/>
    <p:sldLayoutId id="2147483667" r:id="rId9"/>
    <p:sldLayoutId id="2147483663" r:id="rId10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30FB5D-D31F-A442-A55C-FD896B2228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Championnats Jeunes</a:t>
            </a:r>
            <a:br>
              <a:rPr lang="fr-FR" dirty="0"/>
            </a:br>
            <a:r>
              <a:rPr lang="fr-FR" dirty="0"/>
              <a:t>Secteur PYRENEES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107C5E-139F-894C-B732-8191A034AC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Saison 2024/2025</a:t>
            </a:r>
          </a:p>
        </p:txBody>
      </p:sp>
    </p:spTree>
    <p:extLst>
      <p:ext uri="{BB962C8B-B14F-4D97-AF65-F5344CB8AC3E}">
        <p14:creationId xmlns:p14="http://schemas.microsoft.com/office/powerpoint/2010/main" val="1978215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D54BAEC6-60EE-5C51-84EE-A34D8FC84D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074948"/>
              </p:ext>
            </p:extLst>
          </p:nvPr>
        </p:nvGraphicFramePr>
        <p:xfrm>
          <a:off x="838200" y="715963"/>
          <a:ext cx="9994261" cy="206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000">
                  <a:extLst>
                    <a:ext uri="{9D8B030D-6E8A-4147-A177-3AD203B41FA5}">
                      <a16:colId xmlns:a16="http://schemas.microsoft.com/office/drawing/2014/main" val="168915086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999932685"/>
                    </a:ext>
                  </a:extLst>
                </a:gridCol>
                <a:gridCol w="1303105">
                  <a:extLst>
                    <a:ext uri="{9D8B030D-6E8A-4147-A177-3AD203B41FA5}">
                      <a16:colId xmlns:a16="http://schemas.microsoft.com/office/drawing/2014/main" val="3466651662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489341744"/>
                    </a:ext>
                  </a:extLst>
                </a:gridCol>
                <a:gridCol w="930789">
                  <a:extLst>
                    <a:ext uri="{9D8B030D-6E8A-4147-A177-3AD203B41FA5}">
                      <a16:colId xmlns:a16="http://schemas.microsoft.com/office/drawing/2014/main" val="1388999703"/>
                    </a:ext>
                  </a:extLst>
                </a:gridCol>
                <a:gridCol w="930789">
                  <a:extLst>
                    <a:ext uri="{9D8B030D-6E8A-4147-A177-3AD203B41FA5}">
                      <a16:colId xmlns:a16="http://schemas.microsoft.com/office/drawing/2014/main" val="538527748"/>
                    </a:ext>
                  </a:extLst>
                </a:gridCol>
                <a:gridCol w="930789">
                  <a:extLst>
                    <a:ext uri="{9D8B030D-6E8A-4147-A177-3AD203B41FA5}">
                      <a16:colId xmlns:a16="http://schemas.microsoft.com/office/drawing/2014/main" val="1617179584"/>
                    </a:ext>
                  </a:extLst>
                </a:gridCol>
                <a:gridCol w="930789">
                  <a:extLst>
                    <a:ext uri="{9D8B030D-6E8A-4147-A177-3AD203B41FA5}">
                      <a16:colId xmlns:a16="http://schemas.microsoft.com/office/drawing/2014/main" val="2711083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Niveaux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Gestion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Géo.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Qualification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U15M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U15F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U18M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U18F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77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Elite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C.F. 5x5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/>
                        <a:t>National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Dossier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4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4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5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55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Régional</a:t>
                      </a:r>
                    </a:p>
                    <a:p>
                      <a:r>
                        <a:rPr lang="fr-FR" sz="1400" b="1" i="1" dirty="0"/>
                        <a:t>« Occitanie »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C.R. Compétitions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/>
                        <a:t>Région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Dossier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18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16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40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Régional – 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b="1" dirty="0"/>
                        <a:t>Secteur Pyrénées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Brassages régionaux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9754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Régional – 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678383"/>
                  </a:ext>
                </a:extLst>
              </a:tr>
            </a:tbl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2E6512E4-F557-D25F-80BD-29ACE04D4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Secteur </a:t>
            </a:r>
            <a:r>
              <a:rPr lang="fr-FR" dirty="0" err="1"/>
              <a:t>pyrenees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7D15BE-42F6-17BA-8D6F-91203C8E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3045-7A61-504A-901E-9017356B6492}" type="slidenum">
              <a:rPr lang="fr-FR" smtClean="0"/>
              <a:pPr/>
              <a:t>9</a:t>
            </a:fld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3F4B7EE7-17CD-4695-7425-477074EE2A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144993"/>
              </p:ext>
            </p:extLst>
          </p:nvPr>
        </p:nvGraphicFramePr>
        <p:xfrm>
          <a:off x="1671918" y="3539332"/>
          <a:ext cx="8132683" cy="1251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000">
                  <a:extLst>
                    <a:ext uri="{9D8B030D-6E8A-4147-A177-3AD203B41FA5}">
                      <a16:colId xmlns:a16="http://schemas.microsoft.com/office/drawing/2014/main" val="168915086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999932685"/>
                    </a:ext>
                  </a:extLst>
                </a:gridCol>
                <a:gridCol w="1303105">
                  <a:extLst>
                    <a:ext uri="{9D8B030D-6E8A-4147-A177-3AD203B41FA5}">
                      <a16:colId xmlns:a16="http://schemas.microsoft.com/office/drawing/2014/main" val="3466651662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489341744"/>
                    </a:ext>
                  </a:extLst>
                </a:gridCol>
                <a:gridCol w="930789">
                  <a:extLst>
                    <a:ext uri="{9D8B030D-6E8A-4147-A177-3AD203B41FA5}">
                      <a16:colId xmlns:a16="http://schemas.microsoft.com/office/drawing/2014/main" val="1388999703"/>
                    </a:ext>
                  </a:extLst>
                </a:gridCol>
                <a:gridCol w="930789">
                  <a:extLst>
                    <a:ext uri="{9D8B030D-6E8A-4147-A177-3AD203B41FA5}">
                      <a16:colId xmlns:a16="http://schemas.microsoft.com/office/drawing/2014/main" val="538527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Niveaux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Gestion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Géo.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Qualification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U13M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U13F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77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Régional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C.R. Compétitions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b="1" dirty="0"/>
                        <a:t>Secteur Pyrénées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Brassages régionaux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9754235"/>
                  </a:ext>
                </a:extLst>
              </a:tr>
              <a:tr h="509693">
                <a:tc>
                  <a:txBody>
                    <a:bodyPr/>
                    <a:lstStyle/>
                    <a:p>
                      <a:r>
                        <a:rPr lang="fr-FR" b="1" dirty="0"/>
                        <a:t>Régional – 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678383"/>
                  </a:ext>
                </a:extLst>
              </a:tr>
            </a:tbl>
          </a:graphicData>
        </a:graphic>
      </p:graphicFrame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95624FB-F74E-BCDB-C05B-E5F111F408FD}"/>
              </a:ext>
            </a:extLst>
          </p:cNvPr>
          <p:cNvSpPr txBox="1">
            <a:spLocks/>
          </p:cNvSpPr>
          <p:nvPr/>
        </p:nvSpPr>
        <p:spPr>
          <a:xfrm>
            <a:off x="568914" y="5028033"/>
            <a:ext cx="11080378" cy="12210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Les niveaux de pratique départementaux, interdépartementaux ou territoriaux sont gérés par les comités départementaux ou territoriaux.</a:t>
            </a:r>
          </a:p>
          <a:p>
            <a:r>
              <a:rPr lang="fr-FR" sz="2000" b="1" dirty="0">
                <a:solidFill>
                  <a:srgbClr val="C00000"/>
                </a:solidFill>
              </a:rPr>
              <a:t>Chaque comité ou regroupement de comités propose une formule adaptée en fonction de leur possibilité.</a:t>
            </a:r>
          </a:p>
          <a:p>
            <a:endParaRPr lang="fr-FR" sz="2000" dirty="0"/>
          </a:p>
          <a:p>
            <a:pPr lvl="1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3976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D7882B-5230-4532-936F-C5787093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3045-7A61-504A-901E-9017356B6492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ACDDE3-1F6C-49A9-AF5F-667F96F1DB1A}"/>
              </a:ext>
            </a:extLst>
          </p:cNvPr>
          <p:cNvSpPr/>
          <p:nvPr/>
        </p:nvSpPr>
        <p:spPr>
          <a:xfrm>
            <a:off x="838200" y="191985"/>
            <a:ext cx="10854128" cy="10004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ON SOUHAITE EVOLUER EN </a:t>
            </a:r>
            <a:r>
              <a:rPr lang="fr-FR" sz="2800" b="1" dirty="0">
                <a:solidFill>
                  <a:srgbClr val="C00000"/>
                </a:solidFill>
              </a:rPr>
              <a:t>REGIONAL (U13M/U13F)</a:t>
            </a:r>
          </a:p>
          <a:p>
            <a:pPr algn="ctr"/>
            <a:r>
              <a:rPr lang="fr-FR" sz="2800" b="1" dirty="0">
                <a:solidFill>
                  <a:schemeClr val="tx1"/>
                </a:solidFill>
              </a:rPr>
              <a:t>OU </a:t>
            </a:r>
            <a:r>
              <a:rPr lang="fr-FR" sz="2800" b="1" dirty="0">
                <a:solidFill>
                  <a:srgbClr val="C00000"/>
                </a:solidFill>
              </a:rPr>
              <a:t>REGIONAL DIVISION 2 (U15M/U15F/U18M/U18F)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70B381-47DB-4411-8466-3FEB1509DF0D}"/>
              </a:ext>
            </a:extLst>
          </p:cNvPr>
          <p:cNvSpPr/>
          <p:nvPr/>
        </p:nvSpPr>
        <p:spPr>
          <a:xfrm>
            <a:off x="859438" y="2050874"/>
            <a:ext cx="1800000" cy="90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FAIRE DE REVUE DE VOTRE EFFECTIF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C048E-BF43-4424-A030-00B907E2ED37}"/>
              </a:ext>
            </a:extLst>
          </p:cNvPr>
          <p:cNvSpPr/>
          <p:nvPr/>
        </p:nvSpPr>
        <p:spPr>
          <a:xfrm>
            <a:off x="2756732" y="2050874"/>
            <a:ext cx="1836000" cy="90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RESPECT DU STATUT DU TECHNICIEN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27FBB9-630D-4A4D-B985-0EA4D8DBB5F6}"/>
              </a:ext>
            </a:extLst>
          </p:cNvPr>
          <p:cNvSpPr/>
          <p:nvPr/>
        </p:nvSpPr>
        <p:spPr>
          <a:xfrm>
            <a:off x="6725866" y="2050874"/>
            <a:ext cx="2340000" cy="90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PRISE EN COMPTE DES CONTRAINTES DES DEPLACEMENTS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7ED724-D2EB-41FB-A455-FBC56C3469C6}"/>
              </a:ext>
            </a:extLst>
          </p:cNvPr>
          <p:cNvSpPr/>
          <p:nvPr/>
        </p:nvSpPr>
        <p:spPr>
          <a:xfrm>
            <a:off x="9241947" y="2050874"/>
            <a:ext cx="2448000" cy="90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AVOIR UN MINIMUM DE </a:t>
            </a:r>
          </a:p>
          <a:p>
            <a:pPr algn="ctr"/>
            <a:r>
              <a:rPr lang="fr-FR" sz="1600" dirty="0"/>
              <a:t>2 ENTRAINEMENTS / SEMAINE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505E8B-6CB9-468E-A2B3-0AFAD5FF027C}"/>
              </a:ext>
            </a:extLst>
          </p:cNvPr>
          <p:cNvSpPr/>
          <p:nvPr/>
        </p:nvSpPr>
        <p:spPr>
          <a:xfrm>
            <a:off x="838200" y="3104767"/>
            <a:ext cx="10854128" cy="6545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ENGAGEMENT DE L’EQUIPE AUPRES DE SON COMITE DEPARTEMENTAL OU TERRITORIAL </a:t>
            </a:r>
          </a:p>
          <a:p>
            <a:pPr algn="ctr"/>
            <a:r>
              <a:rPr lang="fr-FR" dirty="0"/>
              <a:t>(avant la date fixée par votre comité)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88A1CF-357E-41F5-B7A0-F682251D441A}"/>
              </a:ext>
            </a:extLst>
          </p:cNvPr>
          <p:cNvSpPr/>
          <p:nvPr/>
        </p:nvSpPr>
        <p:spPr>
          <a:xfrm>
            <a:off x="838200" y="4171444"/>
            <a:ext cx="10854128" cy="57802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PARTICIPATION AUX BRASSAGES REGIONAUX</a:t>
            </a:r>
          </a:p>
          <a:p>
            <a:pPr algn="ctr"/>
            <a:r>
              <a:rPr lang="fr-FR" sz="1600" i="1" dirty="0"/>
              <a:t>Formule sportive déterminée en septembre en fonction des engagements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5D2B7F-8D72-40BC-AC8C-C28C03D9F62B}"/>
              </a:ext>
            </a:extLst>
          </p:cNvPr>
          <p:cNvSpPr/>
          <p:nvPr/>
        </p:nvSpPr>
        <p:spPr>
          <a:xfrm>
            <a:off x="838200" y="5202674"/>
            <a:ext cx="3482788" cy="4317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DEPARTEMENTAL ou INTERDEPARTEMENTAL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A971CC-93E0-4EB7-AF43-72A204C69B40}"/>
              </a:ext>
            </a:extLst>
          </p:cNvPr>
          <p:cNvSpPr/>
          <p:nvPr/>
        </p:nvSpPr>
        <p:spPr>
          <a:xfrm>
            <a:off x="4700589" y="5202674"/>
            <a:ext cx="3322038" cy="43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REGIONAL 2 – U13M/U13F</a:t>
            </a:r>
          </a:p>
          <a:p>
            <a:pPr algn="ctr"/>
            <a:r>
              <a:rPr lang="fr-FR" sz="1400" dirty="0"/>
              <a:t>REGIONAL 3 – U15M/U15F/U18M/U18F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8614F0-650C-4901-BA7D-99F952293558}"/>
              </a:ext>
            </a:extLst>
          </p:cNvPr>
          <p:cNvSpPr/>
          <p:nvPr/>
        </p:nvSpPr>
        <p:spPr>
          <a:xfrm>
            <a:off x="8370290" y="5202674"/>
            <a:ext cx="3322038" cy="43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REGIONAL U13M/U13F</a:t>
            </a:r>
          </a:p>
          <a:p>
            <a:pPr algn="ctr"/>
            <a:r>
              <a:rPr lang="fr-FR" sz="1400" dirty="0"/>
              <a:t>REGIONAL 2 – U15M/U15F/U18M/U18F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D1CDDAD-5E2F-4A21-AEE6-95F27BE1D983}"/>
              </a:ext>
            </a:extLst>
          </p:cNvPr>
          <p:cNvSpPr txBox="1"/>
          <p:nvPr/>
        </p:nvSpPr>
        <p:spPr>
          <a:xfrm>
            <a:off x="7949898" y="5287064"/>
            <a:ext cx="531218" cy="378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52FCDE6-3D5F-40E3-919A-A958B7ADA834}"/>
              </a:ext>
            </a:extLst>
          </p:cNvPr>
          <p:cNvSpPr txBox="1"/>
          <p:nvPr/>
        </p:nvSpPr>
        <p:spPr>
          <a:xfrm>
            <a:off x="4284144" y="5295682"/>
            <a:ext cx="531218" cy="378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</a:t>
            </a:r>
          </a:p>
        </p:txBody>
      </p:sp>
      <p:sp>
        <p:nvSpPr>
          <p:cNvPr id="36" name="Flèche : courbe vers la droite 35">
            <a:extLst>
              <a:ext uri="{FF2B5EF4-FFF2-40B4-BE49-F238E27FC236}">
                <a16:creationId xmlns:a16="http://schemas.microsoft.com/office/drawing/2014/main" id="{E2570CEC-6927-4438-B07F-84F688B425E7}"/>
              </a:ext>
            </a:extLst>
          </p:cNvPr>
          <p:cNvSpPr/>
          <p:nvPr/>
        </p:nvSpPr>
        <p:spPr>
          <a:xfrm>
            <a:off x="96540" y="2491512"/>
            <a:ext cx="707034" cy="1135608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Flèche : courbe vers la droite 36">
            <a:extLst>
              <a:ext uri="{FF2B5EF4-FFF2-40B4-BE49-F238E27FC236}">
                <a16:creationId xmlns:a16="http://schemas.microsoft.com/office/drawing/2014/main" id="{C4EA542A-49D6-4496-86CE-77934B08CF76}"/>
              </a:ext>
            </a:extLst>
          </p:cNvPr>
          <p:cNvSpPr/>
          <p:nvPr/>
        </p:nvSpPr>
        <p:spPr>
          <a:xfrm>
            <a:off x="113853" y="3836158"/>
            <a:ext cx="672408" cy="715781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D50F0B-D5C3-660F-5CC5-53D532D2DD3C}"/>
              </a:ext>
            </a:extLst>
          </p:cNvPr>
          <p:cNvSpPr/>
          <p:nvPr/>
        </p:nvSpPr>
        <p:spPr>
          <a:xfrm>
            <a:off x="838200" y="3728973"/>
            <a:ext cx="10854128" cy="346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SYSTÈME DE QUALIFICATION PAR LE COMITE DEPARTEMENTAL OU TERRITORIAL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491E35-F02D-E044-50FB-BE0DC8313057}"/>
              </a:ext>
            </a:extLst>
          </p:cNvPr>
          <p:cNvSpPr/>
          <p:nvPr/>
        </p:nvSpPr>
        <p:spPr>
          <a:xfrm>
            <a:off x="838200" y="4751357"/>
            <a:ext cx="10854128" cy="346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EN FONCTION DES RESULTATS EN COURS OU A LA FIN DES BRASSAGES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62EA77-DCFC-E6DF-2F2C-2A2C49753CDD}"/>
              </a:ext>
            </a:extLst>
          </p:cNvPr>
          <p:cNvSpPr/>
          <p:nvPr/>
        </p:nvSpPr>
        <p:spPr>
          <a:xfrm>
            <a:off x="838200" y="5634375"/>
            <a:ext cx="3482788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INTEGRATION DU BRASSAGE DEPARTEMENTAL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QUALIFICATION DIRECTE EN DEPARTEMENTAL OU INTERDEPARTEMENTAL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CFFD98-8418-E9EC-DE6B-6E2456C338D5}"/>
              </a:ext>
            </a:extLst>
          </p:cNvPr>
          <p:cNvSpPr/>
          <p:nvPr/>
        </p:nvSpPr>
        <p:spPr>
          <a:xfrm>
            <a:off x="4700588" y="5634375"/>
            <a:ext cx="3322038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QUALIFICATION SPORTIVE parmi les 16 équipes de la division sur le secteur Pyrénées.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9E8DCB-8C02-1363-EEEA-1E0050C88522}"/>
              </a:ext>
            </a:extLst>
          </p:cNvPr>
          <p:cNvSpPr/>
          <p:nvPr/>
        </p:nvSpPr>
        <p:spPr>
          <a:xfrm>
            <a:off x="8370289" y="5634375"/>
            <a:ext cx="3322038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QUALIFICATION SPORTIVE parmi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Les 16 équipes en U13M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Les 8 équipes en U13F/U15M/U15F/U18M/U18F</a:t>
            </a:r>
          </a:p>
        </p:txBody>
      </p:sp>
      <p:sp>
        <p:nvSpPr>
          <p:cNvPr id="13" name="Flèche : courbe vers la droite 12">
            <a:extLst>
              <a:ext uri="{FF2B5EF4-FFF2-40B4-BE49-F238E27FC236}">
                <a16:creationId xmlns:a16="http://schemas.microsoft.com/office/drawing/2014/main" id="{4A949D92-0BC0-93FE-6BE9-DEBA789DF3AC}"/>
              </a:ext>
            </a:extLst>
          </p:cNvPr>
          <p:cNvSpPr/>
          <p:nvPr/>
        </p:nvSpPr>
        <p:spPr>
          <a:xfrm>
            <a:off x="131166" y="4871678"/>
            <a:ext cx="672408" cy="715781"/>
          </a:xfrm>
          <a:prstGeom prst="curvedRight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33B8F1-8F26-847C-0E3A-391943C2B45D}"/>
              </a:ext>
            </a:extLst>
          </p:cNvPr>
          <p:cNvSpPr/>
          <p:nvPr/>
        </p:nvSpPr>
        <p:spPr>
          <a:xfrm>
            <a:off x="835819" y="1194841"/>
            <a:ext cx="10854128" cy="5096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VOUS DEVEZ PRENDRE EN COMPTE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6001CE8C-04E6-13D3-5C39-F6FF178236BA}"/>
              </a:ext>
            </a:extLst>
          </p:cNvPr>
          <p:cNvSpPr/>
          <p:nvPr/>
        </p:nvSpPr>
        <p:spPr>
          <a:xfrm>
            <a:off x="1790700" y="1708054"/>
            <a:ext cx="171450" cy="33517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B879E7AA-D5FD-F906-6AC7-2F16C0CC2A63}"/>
              </a:ext>
            </a:extLst>
          </p:cNvPr>
          <p:cNvSpPr/>
          <p:nvPr/>
        </p:nvSpPr>
        <p:spPr>
          <a:xfrm>
            <a:off x="3627807" y="1707434"/>
            <a:ext cx="171450" cy="33517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E8066054-A570-9A47-472C-641AEEE313BE}"/>
              </a:ext>
            </a:extLst>
          </p:cNvPr>
          <p:cNvSpPr/>
          <p:nvPr/>
        </p:nvSpPr>
        <p:spPr>
          <a:xfrm>
            <a:off x="7799349" y="1704715"/>
            <a:ext cx="171450" cy="33517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 : bas 34">
            <a:extLst>
              <a:ext uri="{FF2B5EF4-FFF2-40B4-BE49-F238E27FC236}">
                <a16:creationId xmlns:a16="http://schemas.microsoft.com/office/drawing/2014/main" id="{D3360D08-F6AF-9C50-DD10-4E2AD3D0A721}"/>
              </a:ext>
            </a:extLst>
          </p:cNvPr>
          <p:cNvSpPr/>
          <p:nvPr/>
        </p:nvSpPr>
        <p:spPr>
          <a:xfrm>
            <a:off x="10486410" y="1704713"/>
            <a:ext cx="171450" cy="33517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41D265-E175-421B-9B85-D8C6B653F904}"/>
              </a:ext>
            </a:extLst>
          </p:cNvPr>
          <p:cNvSpPr/>
          <p:nvPr/>
        </p:nvSpPr>
        <p:spPr>
          <a:xfrm>
            <a:off x="4670549" y="2050874"/>
            <a:ext cx="1872000" cy="90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RESPECT DU REGLEMENT FINANCIER LIGUE</a:t>
            </a:r>
          </a:p>
        </p:txBody>
      </p:sp>
      <p:sp>
        <p:nvSpPr>
          <p:cNvPr id="40" name="Flèche : bas 39">
            <a:extLst>
              <a:ext uri="{FF2B5EF4-FFF2-40B4-BE49-F238E27FC236}">
                <a16:creationId xmlns:a16="http://schemas.microsoft.com/office/drawing/2014/main" id="{E053DB5B-671F-6B19-06F4-F8B01F381A77}"/>
              </a:ext>
            </a:extLst>
          </p:cNvPr>
          <p:cNvSpPr/>
          <p:nvPr/>
        </p:nvSpPr>
        <p:spPr>
          <a:xfrm>
            <a:off x="5541624" y="1702817"/>
            <a:ext cx="171450" cy="33517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14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2D7882B-5230-4532-936F-C5787093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3045-7A61-504A-901E-9017356B6492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ACDDE3-1F6C-49A9-AF5F-667F96F1DB1A}"/>
              </a:ext>
            </a:extLst>
          </p:cNvPr>
          <p:cNvSpPr/>
          <p:nvPr/>
        </p:nvSpPr>
        <p:spPr>
          <a:xfrm>
            <a:off x="838200" y="191985"/>
            <a:ext cx="10854128" cy="100047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ON SOUHAITE EVOLUER EN </a:t>
            </a:r>
            <a:r>
              <a:rPr lang="fr-FR" sz="2800" b="1" dirty="0">
                <a:solidFill>
                  <a:schemeClr val="bg1"/>
                </a:solidFill>
              </a:rPr>
              <a:t>REGIONAL DIVISION 2 (U13M/U13F)</a:t>
            </a:r>
          </a:p>
          <a:p>
            <a:pPr algn="ctr"/>
            <a:r>
              <a:rPr lang="fr-FR" sz="2800" b="1" dirty="0">
                <a:solidFill>
                  <a:schemeClr val="tx1"/>
                </a:solidFill>
              </a:rPr>
              <a:t>OU </a:t>
            </a:r>
            <a:r>
              <a:rPr lang="fr-FR" sz="2800" b="1" dirty="0">
                <a:solidFill>
                  <a:schemeClr val="bg1"/>
                </a:solidFill>
              </a:rPr>
              <a:t>REGIONAL DIVISION 3 (U15M/U15F/U18M/U18F)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70B381-47DB-4411-8466-3FEB1509DF0D}"/>
              </a:ext>
            </a:extLst>
          </p:cNvPr>
          <p:cNvSpPr/>
          <p:nvPr/>
        </p:nvSpPr>
        <p:spPr>
          <a:xfrm>
            <a:off x="859438" y="2050874"/>
            <a:ext cx="2583558" cy="72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FAIRE DE REVUE DE VOTRE EFFECTIF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27FBB9-630D-4A4D-B985-0EA4D8DBB5F6}"/>
              </a:ext>
            </a:extLst>
          </p:cNvPr>
          <p:cNvSpPr/>
          <p:nvPr/>
        </p:nvSpPr>
        <p:spPr>
          <a:xfrm>
            <a:off x="4105469" y="2050874"/>
            <a:ext cx="3319657" cy="72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PRISE EN COMPTE DES CONTRAINTES DES DEPLACEMENTS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7ED724-D2EB-41FB-A455-FBC56C3469C6}"/>
              </a:ext>
            </a:extLst>
          </p:cNvPr>
          <p:cNvSpPr/>
          <p:nvPr/>
        </p:nvSpPr>
        <p:spPr>
          <a:xfrm>
            <a:off x="8370290" y="2050874"/>
            <a:ext cx="3319657" cy="72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AVOIR UN MINIMUM DE </a:t>
            </a:r>
          </a:p>
          <a:p>
            <a:pPr algn="ctr"/>
            <a:r>
              <a:rPr lang="fr-FR" sz="1600" dirty="0"/>
              <a:t>2 ENTRAINEMENTS / SEMAINE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505E8B-6CB9-468E-A2B3-0AFAD5FF027C}"/>
              </a:ext>
            </a:extLst>
          </p:cNvPr>
          <p:cNvSpPr/>
          <p:nvPr/>
        </p:nvSpPr>
        <p:spPr>
          <a:xfrm>
            <a:off x="838200" y="3104767"/>
            <a:ext cx="10854128" cy="6545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ENGAGEMENT DE L’EQUIPE AUPRES DE SON COMITE DEPARTEMENTAL OU TERRITORIAL </a:t>
            </a:r>
          </a:p>
          <a:p>
            <a:pPr algn="ctr"/>
            <a:r>
              <a:rPr lang="fr-FR" dirty="0"/>
              <a:t>(avant la date fixée par votre comité)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88A1CF-357E-41F5-B7A0-F682251D441A}"/>
              </a:ext>
            </a:extLst>
          </p:cNvPr>
          <p:cNvSpPr/>
          <p:nvPr/>
        </p:nvSpPr>
        <p:spPr>
          <a:xfrm>
            <a:off x="838200" y="4171444"/>
            <a:ext cx="10854128" cy="57802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PARTICIPATION AUX BRASSAGES REGIONAUX</a:t>
            </a:r>
          </a:p>
          <a:p>
            <a:pPr algn="ctr"/>
            <a:r>
              <a:rPr lang="fr-FR" sz="1600" i="1" dirty="0"/>
              <a:t>Formule sportive déterminée en septembre en fonction des engagements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5D2B7F-8D72-40BC-AC8C-C28C03D9F62B}"/>
              </a:ext>
            </a:extLst>
          </p:cNvPr>
          <p:cNvSpPr/>
          <p:nvPr/>
        </p:nvSpPr>
        <p:spPr>
          <a:xfrm>
            <a:off x="838200" y="5202674"/>
            <a:ext cx="3482788" cy="4317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DEPARTEMENTAL ou INTERDEPARTEMENTAL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A971CC-93E0-4EB7-AF43-72A204C69B40}"/>
              </a:ext>
            </a:extLst>
          </p:cNvPr>
          <p:cNvSpPr/>
          <p:nvPr/>
        </p:nvSpPr>
        <p:spPr>
          <a:xfrm>
            <a:off x="4700589" y="5202674"/>
            <a:ext cx="3322038" cy="43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REGIONAL 2 – U13M/U13F</a:t>
            </a:r>
          </a:p>
          <a:p>
            <a:pPr algn="ctr"/>
            <a:r>
              <a:rPr lang="fr-FR" sz="1400" dirty="0"/>
              <a:t>REGIONAL 3 – U15M/U15F/U18M/U18F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8614F0-650C-4901-BA7D-99F952293558}"/>
              </a:ext>
            </a:extLst>
          </p:cNvPr>
          <p:cNvSpPr/>
          <p:nvPr/>
        </p:nvSpPr>
        <p:spPr>
          <a:xfrm>
            <a:off x="8370290" y="5202674"/>
            <a:ext cx="3322038" cy="43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REGIONAL U13M/U13F</a:t>
            </a:r>
          </a:p>
          <a:p>
            <a:pPr algn="ctr"/>
            <a:r>
              <a:rPr lang="fr-FR" sz="1400" dirty="0"/>
              <a:t>REGIONAL 2 – U15M/U15F/U18M/U18F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D1CDDAD-5E2F-4A21-AEE6-95F27BE1D983}"/>
              </a:ext>
            </a:extLst>
          </p:cNvPr>
          <p:cNvSpPr txBox="1"/>
          <p:nvPr/>
        </p:nvSpPr>
        <p:spPr>
          <a:xfrm>
            <a:off x="7949898" y="5287064"/>
            <a:ext cx="531218" cy="378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52FCDE6-3D5F-40E3-919A-A958B7ADA834}"/>
              </a:ext>
            </a:extLst>
          </p:cNvPr>
          <p:cNvSpPr txBox="1"/>
          <p:nvPr/>
        </p:nvSpPr>
        <p:spPr>
          <a:xfrm>
            <a:off x="4284144" y="5295682"/>
            <a:ext cx="531218" cy="378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</a:t>
            </a:r>
          </a:p>
        </p:txBody>
      </p:sp>
      <p:sp>
        <p:nvSpPr>
          <p:cNvPr id="36" name="Flèche : courbe vers la droite 35">
            <a:extLst>
              <a:ext uri="{FF2B5EF4-FFF2-40B4-BE49-F238E27FC236}">
                <a16:creationId xmlns:a16="http://schemas.microsoft.com/office/drawing/2014/main" id="{E2570CEC-6927-4438-B07F-84F688B425E7}"/>
              </a:ext>
            </a:extLst>
          </p:cNvPr>
          <p:cNvSpPr/>
          <p:nvPr/>
        </p:nvSpPr>
        <p:spPr>
          <a:xfrm>
            <a:off x="96540" y="2491512"/>
            <a:ext cx="707034" cy="1135608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Flèche : courbe vers la droite 36">
            <a:extLst>
              <a:ext uri="{FF2B5EF4-FFF2-40B4-BE49-F238E27FC236}">
                <a16:creationId xmlns:a16="http://schemas.microsoft.com/office/drawing/2014/main" id="{C4EA542A-49D6-4496-86CE-77934B08CF76}"/>
              </a:ext>
            </a:extLst>
          </p:cNvPr>
          <p:cNvSpPr/>
          <p:nvPr/>
        </p:nvSpPr>
        <p:spPr>
          <a:xfrm>
            <a:off x="113853" y="3836158"/>
            <a:ext cx="672408" cy="715781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D50F0B-D5C3-660F-5CC5-53D532D2DD3C}"/>
              </a:ext>
            </a:extLst>
          </p:cNvPr>
          <p:cNvSpPr/>
          <p:nvPr/>
        </p:nvSpPr>
        <p:spPr>
          <a:xfrm>
            <a:off x="838200" y="3728973"/>
            <a:ext cx="10854128" cy="346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SYSTÈME DE QUALIFICATION PAR LE COMITE DEPARTEMENTAL OU TERRITORIAL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491E35-F02D-E044-50FB-BE0DC8313057}"/>
              </a:ext>
            </a:extLst>
          </p:cNvPr>
          <p:cNvSpPr/>
          <p:nvPr/>
        </p:nvSpPr>
        <p:spPr>
          <a:xfrm>
            <a:off x="838200" y="4751357"/>
            <a:ext cx="10854128" cy="346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EN FONCTION DES RESULTATS EN COURS OU A LA FIN DES BRASSAGES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62EA77-DCFC-E6DF-2F2C-2A2C49753CDD}"/>
              </a:ext>
            </a:extLst>
          </p:cNvPr>
          <p:cNvSpPr/>
          <p:nvPr/>
        </p:nvSpPr>
        <p:spPr>
          <a:xfrm>
            <a:off x="838200" y="5634375"/>
            <a:ext cx="3482788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INTEGRATION DU BRASSAGE DEPARTEMENTAL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QUALIFICATION DIRECTE EN DEPARTEMENTAL OU INTERDEPARTEMENTAL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CFFD98-8418-E9EC-DE6B-6E2456C338D5}"/>
              </a:ext>
            </a:extLst>
          </p:cNvPr>
          <p:cNvSpPr/>
          <p:nvPr/>
        </p:nvSpPr>
        <p:spPr>
          <a:xfrm>
            <a:off x="4700588" y="5634375"/>
            <a:ext cx="3322038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QUALIFICATION SPORTIVE parmi les 16 équipes de la division sur le secteur Pyrénées.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9E8DCB-8C02-1363-EEEA-1E0050C88522}"/>
              </a:ext>
            </a:extLst>
          </p:cNvPr>
          <p:cNvSpPr/>
          <p:nvPr/>
        </p:nvSpPr>
        <p:spPr>
          <a:xfrm>
            <a:off x="8370289" y="5634375"/>
            <a:ext cx="3322038" cy="57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QUALIFICATION SPORTIVE parmi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Les 16 équipes en U13M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Les 8 équipes en U13F/U15M/U15F/U18M/U18F</a:t>
            </a:r>
          </a:p>
        </p:txBody>
      </p:sp>
      <p:sp>
        <p:nvSpPr>
          <p:cNvPr id="13" name="Flèche : courbe vers la droite 12">
            <a:extLst>
              <a:ext uri="{FF2B5EF4-FFF2-40B4-BE49-F238E27FC236}">
                <a16:creationId xmlns:a16="http://schemas.microsoft.com/office/drawing/2014/main" id="{4A949D92-0BC0-93FE-6BE9-DEBA789DF3AC}"/>
              </a:ext>
            </a:extLst>
          </p:cNvPr>
          <p:cNvSpPr/>
          <p:nvPr/>
        </p:nvSpPr>
        <p:spPr>
          <a:xfrm>
            <a:off x="131166" y="4871678"/>
            <a:ext cx="672408" cy="715781"/>
          </a:xfrm>
          <a:prstGeom prst="curvedRightArrow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33B8F1-8F26-847C-0E3A-391943C2B45D}"/>
              </a:ext>
            </a:extLst>
          </p:cNvPr>
          <p:cNvSpPr/>
          <p:nvPr/>
        </p:nvSpPr>
        <p:spPr>
          <a:xfrm>
            <a:off x="835819" y="1194841"/>
            <a:ext cx="10854128" cy="5096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VOUS DEVEZ PRENDRE EN COMPTE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6001CE8C-04E6-13D3-5C39-F6FF178236BA}"/>
              </a:ext>
            </a:extLst>
          </p:cNvPr>
          <p:cNvSpPr/>
          <p:nvPr/>
        </p:nvSpPr>
        <p:spPr>
          <a:xfrm>
            <a:off x="1790700" y="1708054"/>
            <a:ext cx="171450" cy="33517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E8066054-A570-9A47-472C-641AEEE313BE}"/>
              </a:ext>
            </a:extLst>
          </p:cNvPr>
          <p:cNvSpPr/>
          <p:nvPr/>
        </p:nvSpPr>
        <p:spPr>
          <a:xfrm>
            <a:off x="5783939" y="1704715"/>
            <a:ext cx="171450" cy="33517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 : bas 34">
            <a:extLst>
              <a:ext uri="{FF2B5EF4-FFF2-40B4-BE49-F238E27FC236}">
                <a16:creationId xmlns:a16="http://schemas.microsoft.com/office/drawing/2014/main" id="{D3360D08-F6AF-9C50-DD10-4E2AD3D0A721}"/>
              </a:ext>
            </a:extLst>
          </p:cNvPr>
          <p:cNvSpPr/>
          <p:nvPr/>
        </p:nvSpPr>
        <p:spPr>
          <a:xfrm>
            <a:off x="10486410" y="1704713"/>
            <a:ext cx="171450" cy="33517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88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527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5CB80656-7747-1CFD-5E26-132563F6524A}"/>
              </a:ext>
            </a:extLst>
          </p:cNvPr>
          <p:cNvCxnSpPr>
            <a:cxnSpLocks/>
          </p:cNvCxnSpPr>
          <p:nvPr/>
        </p:nvCxnSpPr>
        <p:spPr>
          <a:xfrm>
            <a:off x="6879574" y="233257"/>
            <a:ext cx="0" cy="60120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4386F6FB-7608-9561-BF6D-3E0D5FDF8857}"/>
              </a:ext>
            </a:extLst>
          </p:cNvPr>
          <p:cNvCxnSpPr>
            <a:cxnSpLocks/>
          </p:cNvCxnSpPr>
          <p:nvPr/>
        </p:nvCxnSpPr>
        <p:spPr>
          <a:xfrm>
            <a:off x="9644547" y="233257"/>
            <a:ext cx="0" cy="60120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917EB0-87F2-75F1-F00B-6859E9CAA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3045-7A61-504A-901E-9017356B6492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F6B4F41E-7AE4-299A-B64F-EA360423D165}"/>
              </a:ext>
            </a:extLst>
          </p:cNvPr>
          <p:cNvSpPr/>
          <p:nvPr/>
        </p:nvSpPr>
        <p:spPr>
          <a:xfrm>
            <a:off x="191728" y="1039907"/>
            <a:ext cx="4464423" cy="726141"/>
          </a:xfrm>
          <a:prstGeom prst="homePlat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NATIONAL</a:t>
            </a:r>
          </a:p>
        </p:txBody>
      </p:sp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F19CE134-EA76-CF1F-C7A1-8F3D8845A6F9}"/>
              </a:ext>
            </a:extLst>
          </p:cNvPr>
          <p:cNvSpPr/>
          <p:nvPr/>
        </p:nvSpPr>
        <p:spPr>
          <a:xfrm>
            <a:off x="191729" y="1918448"/>
            <a:ext cx="2952000" cy="1703294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REGIONAL</a:t>
            </a:r>
          </a:p>
        </p:txBody>
      </p:sp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AC69429F-D446-B73C-26FB-339853FEC3E6}"/>
              </a:ext>
            </a:extLst>
          </p:cNvPr>
          <p:cNvSpPr/>
          <p:nvPr/>
        </p:nvSpPr>
        <p:spPr>
          <a:xfrm>
            <a:off x="191729" y="3807953"/>
            <a:ext cx="4464422" cy="2314942"/>
          </a:xfrm>
          <a:prstGeom prst="homePlat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DEPARTEMENTAL </a:t>
            </a:r>
          </a:p>
          <a:p>
            <a:pPr algn="ctr"/>
            <a:r>
              <a:rPr lang="fr-FR" dirty="0"/>
              <a:t>et/ou</a:t>
            </a:r>
          </a:p>
          <a:p>
            <a:pPr algn="ctr"/>
            <a:r>
              <a:rPr lang="fr-FR" dirty="0"/>
              <a:t>INTERDEPARTEMENTAL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D652CD-9872-C910-7D87-E21B17164C0A}"/>
              </a:ext>
            </a:extLst>
          </p:cNvPr>
          <p:cNvSpPr/>
          <p:nvPr/>
        </p:nvSpPr>
        <p:spPr>
          <a:xfrm>
            <a:off x="6915037" y="1039906"/>
            <a:ext cx="5037479" cy="726141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Championnat de France Elite (U15 et U18 – F &amp; M)</a:t>
            </a:r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id="{25CB4349-0FA9-B4D9-6B50-9AD14915831B}"/>
              </a:ext>
            </a:extLst>
          </p:cNvPr>
          <p:cNvSpPr/>
          <p:nvPr/>
        </p:nvSpPr>
        <p:spPr>
          <a:xfrm>
            <a:off x="2377827" y="1918448"/>
            <a:ext cx="2278325" cy="1697792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Parallélogramme 11">
            <a:extLst>
              <a:ext uri="{FF2B5EF4-FFF2-40B4-BE49-F238E27FC236}">
                <a16:creationId xmlns:a16="http://schemas.microsoft.com/office/drawing/2014/main" id="{6D13BCD2-472F-EE24-8F62-F59D0A32942B}"/>
              </a:ext>
            </a:extLst>
          </p:cNvPr>
          <p:cNvSpPr/>
          <p:nvPr/>
        </p:nvSpPr>
        <p:spPr>
          <a:xfrm flipH="1">
            <a:off x="2377825" y="1912946"/>
            <a:ext cx="1992300" cy="566825"/>
          </a:xfrm>
          <a:prstGeom prst="parallelogram">
            <a:avLst>
              <a:gd name="adj" fmla="val 96889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OCCITANIE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1FB3BFB-CB85-6425-213C-51659D7DF62F}"/>
              </a:ext>
            </a:extLst>
          </p:cNvPr>
          <p:cNvSpPr txBox="1"/>
          <p:nvPr/>
        </p:nvSpPr>
        <p:spPr>
          <a:xfrm>
            <a:off x="3098873" y="2787902"/>
            <a:ext cx="1150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SECTEUR</a:t>
            </a:r>
          </a:p>
          <a:p>
            <a:r>
              <a:rPr lang="fr-FR" sz="2400" b="1" dirty="0">
                <a:solidFill>
                  <a:schemeClr val="bg1"/>
                </a:solidFill>
              </a:rPr>
              <a:t>PYR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5894ED-D257-A261-76E9-55805B9837CD}"/>
              </a:ext>
            </a:extLst>
          </p:cNvPr>
          <p:cNvSpPr/>
          <p:nvPr/>
        </p:nvSpPr>
        <p:spPr>
          <a:xfrm>
            <a:off x="6907567" y="1918448"/>
            <a:ext cx="5044949" cy="56132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REGIONAL (U15M&amp;F / U18M&amp;F)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E3A88E-E6B7-9D84-010F-F5FFF5494E0B}"/>
              </a:ext>
            </a:extLst>
          </p:cNvPr>
          <p:cNvSpPr/>
          <p:nvPr/>
        </p:nvSpPr>
        <p:spPr>
          <a:xfrm>
            <a:off x="6907567" y="2486682"/>
            <a:ext cx="5044949" cy="56132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REGIONAL - 2 (U15M&amp;F / U18M&amp;F)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42A793-B5F1-610C-3344-A39BF7DC3953}"/>
              </a:ext>
            </a:extLst>
          </p:cNvPr>
          <p:cNvSpPr/>
          <p:nvPr/>
        </p:nvSpPr>
        <p:spPr>
          <a:xfrm>
            <a:off x="6907567" y="3060419"/>
            <a:ext cx="5044949" cy="56132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REGIONAL - 3 (U15M&amp;F / U18M&amp;F)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FF0DBF-B734-54C3-DDD0-B9686AA63396}"/>
              </a:ext>
            </a:extLst>
          </p:cNvPr>
          <p:cNvSpPr/>
          <p:nvPr/>
        </p:nvSpPr>
        <p:spPr>
          <a:xfrm>
            <a:off x="4718181" y="2479771"/>
            <a:ext cx="2124069" cy="56132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REGIONAL (U13M&amp;F)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8D5994-1A91-5232-94D6-DC4494E3D88A}"/>
              </a:ext>
            </a:extLst>
          </p:cNvPr>
          <p:cNvSpPr/>
          <p:nvPr/>
        </p:nvSpPr>
        <p:spPr>
          <a:xfrm>
            <a:off x="4718181" y="3053508"/>
            <a:ext cx="2124069" cy="56132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REGIONAL - 2 (U13M&amp;F)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214D54-01A0-1922-9FA6-AD7B4CE917C8}"/>
              </a:ext>
            </a:extLst>
          </p:cNvPr>
          <p:cNvSpPr/>
          <p:nvPr/>
        </p:nvSpPr>
        <p:spPr>
          <a:xfrm>
            <a:off x="4718181" y="3816907"/>
            <a:ext cx="7234335" cy="77368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DEPARTEMENTAL ou INTERDEPARTEMENTAL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741932-01AF-D23A-90C6-77997B80CDFB}"/>
              </a:ext>
            </a:extLst>
          </p:cNvPr>
          <p:cNvSpPr/>
          <p:nvPr/>
        </p:nvSpPr>
        <p:spPr>
          <a:xfrm>
            <a:off x="4718181" y="4592720"/>
            <a:ext cx="7234335" cy="77368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DEPARTEMENTAL – 2 ou INTERDEPARTEMENTAL - 2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0E4221-70B5-C748-7209-71792B38675C}"/>
              </a:ext>
            </a:extLst>
          </p:cNvPr>
          <p:cNvSpPr/>
          <p:nvPr/>
        </p:nvSpPr>
        <p:spPr>
          <a:xfrm>
            <a:off x="4718181" y="5349401"/>
            <a:ext cx="7234335" cy="77368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DEPARTEMENTAL - 3 ou INTERDEPARTEMENTAL - 3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E6087CE-DC54-EB70-20DA-CFE7959394F0}"/>
              </a:ext>
            </a:extLst>
          </p:cNvPr>
          <p:cNvSpPr txBox="1"/>
          <p:nvPr/>
        </p:nvSpPr>
        <p:spPr>
          <a:xfrm>
            <a:off x="4935894" y="433543"/>
            <a:ext cx="170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C00000"/>
                </a:solidFill>
              </a:rPr>
              <a:t>U13 M &amp; F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2AAB5ED-81F4-4315-2B2D-CA63C6365362}"/>
              </a:ext>
            </a:extLst>
          </p:cNvPr>
          <p:cNvSpPr txBox="1"/>
          <p:nvPr/>
        </p:nvSpPr>
        <p:spPr>
          <a:xfrm>
            <a:off x="7481597" y="433543"/>
            <a:ext cx="170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C00000"/>
                </a:solidFill>
              </a:rPr>
              <a:t>U15 M &amp; F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D576CF9-5E9D-A6A8-3E37-7B80DD210433}"/>
              </a:ext>
            </a:extLst>
          </p:cNvPr>
          <p:cNvSpPr txBox="1"/>
          <p:nvPr/>
        </p:nvSpPr>
        <p:spPr>
          <a:xfrm>
            <a:off x="9933337" y="433543"/>
            <a:ext cx="170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C00000"/>
                </a:solidFill>
              </a:rPr>
              <a:t>U18M &amp; U18F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EE855DE9-21D4-48DC-B3E7-287991C1BFCB}"/>
              </a:ext>
            </a:extLst>
          </p:cNvPr>
          <p:cNvCxnSpPr>
            <a:cxnSpLocks/>
          </p:cNvCxnSpPr>
          <p:nvPr/>
        </p:nvCxnSpPr>
        <p:spPr>
          <a:xfrm>
            <a:off x="4696213" y="233257"/>
            <a:ext cx="0" cy="60120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re 32">
            <a:extLst>
              <a:ext uri="{FF2B5EF4-FFF2-40B4-BE49-F238E27FC236}">
                <a16:creationId xmlns:a16="http://schemas.microsoft.com/office/drawing/2014/main" id="{DA871359-752E-382F-7BF5-A0D2405FB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" y="234148"/>
            <a:ext cx="10854128" cy="761926"/>
          </a:xfrm>
        </p:spPr>
        <p:txBody>
          <a:bodyPr>
            <a:normAutofit/>
          </a:bodyPr>
          <a:lstStyle/>
          <a:p>
            <a:r>
              <a:rPr lang="fr-FR" sz="2400" dirty="0"/>
              <a:t>Niveaux de pratique</a:t>
            </a:r>
          </a:p>
        </p:txBody>
      </p:sp>
    </p:spTree>
    <p:extLst>
      <p:ext uri="{BB962C8B-B14F-4D97-AF65-F5344CB8AC3E}">
        <p14:creationId xmlns:p14="http://schemas.microsoft.com/office/powerpoint/2010/main" val="192681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1DFED4-FF4B-C94B-AD20-E78C13CEC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9" y="1954761"/>
            <a:ext cx="7929797" cy="1298932"/>
          </a:xfrm>
        </p:spPr>
        <p:txBody>
          <a:bodyPr/>
          <a:lstStyle/>
          <a:p>
            <a:r>
              <a:rPr lang="fr-FR" sz="3600" dirty="0"/>
              <a:t>D</a:t>
            </a:r>
            <a:r>
              <a:rPr lang="fr-FR" sz="3600" dirty="0">
                <a:latin typeface="Harabara" panose="020B0803050302020204" pitchFamily="34" charset="0"/>
              </a:rPr>
              <a:t>é</a:t>
            </a:r>
            <a:r>
              <a:rPr lang="fr-FR" sz="3600" dirty="0"/>
              <a:t>roulement des brassages r</a:t>
            </a:r>
            <a:r>
              <a:rPr lang="fr-FR" sz="3600" dirty="0">
                <a:latin typeface="Harabara" panose="020B0803050302020204" pitchFamily="34" charset="0"/>
              </a:rPr>
              <a:t>é</a:t>
            </a:r>
            <a:r>
              <a:rPr lang="fr-FR" sz="3600" dirty="0"/>
              <a:t>gionaux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27C6D35-556B-6C4C-A39A-89213F058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Saison 2024/2025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EF7363-BAC1-A54F-8AEB-31C45CE40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3045-7A61-504A-901E-9017356B649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275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88946D3-13E0-E46C-8BC7-F52F4627D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brassages régionaux se dérouleront en deux phases :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phase gérée par le Comité Départemental ou Territorial </a:t>
            </a:r>
          </a:p>
          <a:p>
            <a:pPr lvl="2"/>
            <a:r>
              <a:rPr lang="fr-FR" dirty="0"/>
              <a:t>Objectif : phase de qualification en fonction du nombre de places attribuées par catégorie</a:t>
            </a:r>
          </a:p>
          <a:p>
            <a:pPr lvl="2"/>
            <a:r>
              <a:rPr lang="fr-FR" dirty="0"/>
              <a:t>Déroulement : libre / organisation faite par le comité départemental ou territorial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r>
              <a:rPr lang="fr-FR" b="1" dirty="0"/>
              <a:t>En fonction de la qualification à la fin de la 1</a:t>
            </a:r>
            <a:r>
              <a:rPr lang="fr-FR" b="1" baseline="30000" dirty="0"/>
              <a:t>ère</a:t>
            </a:r>
            <a:r>
              <a:rPr lang="fr-FR" b="1" dirty="0"/>
              <a:t> phase : participation à la :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phase gérée par la Ligue Régionale</a:t>
            </a:r>
          </a:p>
          <a:p>
            <a:pPr lvl="2"/>
            <a:r>
              <a:rPr lang="fr-FR" dirty="0"/>
              <a:t>Objectif : phase de qualification par tour successif pour déterminer à la fin de cette phase les équipes qualifiées sur les deux divisions régionales en fonction de la catégorie concernée</a:t>
            </a:r>
          </a:p>
          <a:p>
            <a:pPr lvl="2"/>
            <a:r>
              <a:rPr lang="fr-FR" dirty="0"/>
              <a:t>Déroulement : sur 3 ou 4 dates consécutives</a:t>
            </a:r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C760E42-FC9E-788E-2F7D-E94A26354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DEROULEMENT ET OBJECTIFS DES BRASSAGES </a:t>
            </a:r>
            <a:r>
              <a:rPr lang="fr-FR" dirty="0" err="1"/>
              <a:t>R</a:t>
            </a:r>
            <a:r>
              <a:rPr lang="fr-FR" dirty="0" err="1">
                <a:latin typeface="Harabara" panose="020B0803050302020204" pitchFamily="34" charset="0"/>
              </a:rPr>
              <a:t>éGIONAUX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5D9009-1B61-465A-6667-C2863822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3045-7A61-504A-901E-9017356B6492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262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0859B3-602C-F848-AD78-29E80003B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Etape 1: </a:t>
            </a:r>
          </a:p>
          <a:p>
            <a:pPr lvl="1"/>
            <a:r>
              <a:rPr lang="fr-FR" dirty="0"/>
              <a:t>Faire un point sur votre effectif </a:t>
            </a:r>
          </a:p>
          <a:p>
            <a:pPr lvl="1"/>
            <a:r>
              <a:rPr lang="fr-FR" dirty="0"/>
              <a:t>Respect du statut du technicien jeunes (cf. page suivante)</a:t>
            </a:r>
          </a:p>
          <a:p>
            <a:pPr lvl="1" algn="just"/>
            <a:r>
              <a:rPr lang="fr-FR" dirty="0"/>
              <a:t>Evoquer avec le club et les parents ce que représente l’engagement d’une équipe en championnat régional ( le nombre d’entraînement, le calendrier sportif, les déplacements etc…)</a:t>
            </a:r>
          </a:p>
          <a:p>
            <a:r>
              <a:rPr lang="fr-FR" dirty="0"/>
              <a:t> Etape 2: </a:t>
            </a:r>
          </a:p>
          <a:p>
            <a:pPr lvl="1"/>
            <a:r>
              <a:rPr lang="fr-FR" dirty="0"/>
              <a:t>Engager son équipe </a:t>
            </a:r>
            <a:r>
              <a:rPr lang="fr-FR" u="sng" dirty="0">
                <a:solidFill>
                  <a:srgbClr val="C00000"/>
                </a:solidFill>
              </a:rPr>
              <a:t>auprès de son comité</a:t>
            </a:r>
          </a:p>
          <a:p>
            <a:pPr lvl="1"/>
            <a:r>
              <a:rPr lang="fr-FR" dirty="0"/>
              <a:t>Inscrire son équipe en ligne pour les brassages régionaux </a:t>
            </a:r>
            <a:r>
              <a:rPr lang="fr-FR" u="sng" dirty="0">
                <a:solidFill>
                  <a:srgbClr val="C00000"/>
                </a:solidFill>
              </a:rPr>
              <a:t>sur le lien donné par le comité</a:t>
            </a:r>
          </a:p>
          <a:p>
            <a:pPr lvl="1"/>
            <a:r>
              <a:rPr lang="fr-FR" dirty="0"/>
              <a:t>Date limite de l’étape 2: à voir la date limite d’inscription définie par le comité</a:t>
            </a:r>
          </a:p>
          <a:p>
            <a:r>
              <a:rPr lang="fr-FR" dirty="0"/>
              <a:t>Etape 3: </a:t>
            </a:r>
          </a:p>
          <a:p>
            <a:pPr lvl="1"/>
            <a:r>
              <a:rPr lang="fr-FR" dirty="0"/>
              <a:t>Les comités envoient à la Ligue Régionale les équipes qui vont participer aux brassages régionaux pour le </a:t>
            </a:r>
            <a:r>
              <a:rPr lang="fr-FR" b="1" u="sng" dirty="0"/>
              <a:t>Dimanche 22 Septembre 2024 - 20h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E359C5-0FCA-A447-9C9F-21F027F1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Inscriptions aux brassages r</a:t>
            </a:r>
            <a:r>
              <a:rPr lang="fr-FR" dirty="0">
                <a:latin typeface="Harabara" panose="020B0803050302020204" pitchFamily="34" charset="0"/>
              </a:rPr>
              <a:t>é</a:t>
            </a:r>
            <a:r>
              <a:rPr lang="fr-FR" dirty="0"/>
              <a:t>gionaux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F59394-7B1C-F54F-A03F-E4099BF2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3045-7A61-504A-901E-9017356B649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903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AABC75-E7AC-4231-BD22-0A20973AC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/>
              <a:t>Début des brassages régionaux le </a:t>
            </a:r>
            <a:r>
              <a:rPr lang="fr-FR" b="1" dirty="0">
                <a:solidFill>
                  <a:srgbClr val="C00000"/>
                </a:solidFill>
              </a:rPr>
              <a:t>samedi 28 septembre 2024, il y aura quatre journées de brassages régionaux jeunes secteur PYR</a:t>
            </a:r>
          </a:p>
          <a:p>
            <a:endParaRPr lang="fr-FR" dirty="0"/>
          </a:p>
          <a:p>
            <a:r>
              <a:rPr lang="fr-FR" dirty="0"/>
              <a:t>Cas des équipes 2: </a:t>
            </a:r>
          </a:p>
          <a:p>
            <a:pPr lvl="1"/>
            <a:r>
              <a:rPr lang="fr-FR" b="1" dirty="0">
                <a:solidFill>
                  <a:srgbClr val="C00000"/>
                </a:solidFill>
              </a:rPr>
              <a:t>Impossibilité d’inscrire une équipe 2 </a:t>
            </a:r>
            <a:r>
              <a:rPr lang="fr-FR" dirty="0"/>
              <a:t>aux brassages régionaux sauf cas exceptionnel qui devra être validé par le comité départemental en amont </a:t>
            </a:r>
          </a:p>
          <a:p>
            <a:pPr lvl="1"/>
            <a:endParaRPr lang="fr-FR" dirty="0"/>
          </a:p>
          <a:p>
            <a:r>
              <a:rPr lang="fr-FR" dirty="0"/>
              <a:t>Pénalité financière en cas de forfait: </a:t>
            </a:r>
          </a:p>
          <a:p>
            <a:pPr lvl="1" algn="just"/>
            <a:r>
              <a:rPr lang="fr-FR" dirty="0"/>
              <a:t>En cas de forfait pendant la période des brassages, </a:t>
            </a:r>
            <a:r>
              <a:rPr lang="fr-FR" b="1" dirty="0">
                <a:solidFill>
                  <a:srgbClr val="C00000"/>
                </a:solidFill>
              </a:rPr>
              <a:t>la pénalité financière en cas de forfait durant la saison s’applique</a:t>
            </a:r>
            <a:r>
              <a:rPr lang="fr-FR" dirty="0"/>
              <a:t> c’est-à-dire que le club devra s’acquitter d’une pénalité de 60€ en cas de forfait déclaré au préalable et 100€ pour un forfait non déclaré. En cas de forfait l’équipe est automatiquement reversée en brassage départemental.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3F7337-C2AC-41E0-AC6F-25373C9A8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GENERALITES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63C2D7-B06C-4887-A42E-35E20F4D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3045-7A61-504A-901E-9017356B649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775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AABC75-E7AC-4231-BD22-0A20973AC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43" y="716010"/>
            <a:ext cx="11513156" cy="5369514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rgbClr val="0070C0"/>
                </a:solidFill>
              </a:rPr>
              <a:t>Statut de l’entraîneur :</a:t>
            </a:r>
          </a:p>
          <a:p>
            <a:pPr lvl="1"/>
            <a:r>
              <a:rPr lang="fr-FR" dirty="0"/>
              <a:t>pour le </a:t>
            </a:r>
            <a:r>
              <a:rPr lang="fr-FR" b="1" dirty="0">
                <a:solidFill>
                  <a:srgbClr val="C00000"/>
                </a:solidFill>
              </a:rPr>
              <a:t>niveau Régional </a:t>
            </a:r>
            <a:r>
              <a:rPr lang="fr-FR" sz="1800" b="1" dirty="0">
                <a:solidFill>
                  <a:srgbClr val="C00000"/>
                </a:solidFill>
              </a:rPr>
              <a:t>(U13) </a:t>
            </a:r>
            <a:r>
              <a:rPr lang="fr-FR" dirty="0">
                <a:solidFill>
                  <a:srgbClr val="C00000"/>
                </a:solidFill>
              </a:rPr>
              <a:t>:</a:t>
            </a:r>
          </a:p>
          <a:p>
            <a:pPr lvl="2"/>
            <a:r>
              <a:rPr lang="fr-FR" dirty="0"/>
              <a:t>obligation pour l’entraîneur d’avoir le diplôme </a:t>
            </a:r>
            <a:r>
              <a:rPr lang="fr-FR" b="1" dirty="0">
                <a:solidFill>
                  <a:srgbClr val="C00000"/>
                </a:solidFill>
              </a:rPr>
              <a:t>BF Jeunes </a:t>
            </a:r>
            <a:r>
              <a:rPr lang="fr-FR" dirty="0"/>
              <a:t>ou </a:t>
            </a:r>
            <a:r>
              <a:rPr lang="fr-FR" b="1" dirty="0">
                <a:solidFill>
                  <a:srgbClr val="C00000"/>
                </a:solidFill>
              </a:rPr>
              <a:t>BF Enfants </a:t>
            </a:r>
            <a:r>
              <a:rPr lang="fr-FR" dirty="0"/>
              <a:t>ou dans le cas contraire obligation de rentrer en formation au cours de la saison, le non-respect de ce point en fin de saison engendra une pénalité financière de 30€ pour le club par rencontre non-conforme (4 absences autorisées).</a:t>
            </a:r>
          </a:p>
          <a:p>
            <a:pPr lvl="1"/>
            <a:r>
              <a:rPr lang="fr-FR" dirty="0"/>
              <a:t>pour les niveaux </a:t>
            </a:r>
            <a:r>
              <a:rPr lang="fr-FR" b="1" dirty="0">
                <a:solidFill>
                  <a:srgbClr val="C00000"/>
                </a:solidFill>
              </a:rPr>
              <a:t>Régional -2 </a:t>
            </a:r>
            <a:r>
              <a:rPr lang="fr-FR" sz="1800" b="1" dirty="0">
                <a:solidFill>
                  <a:srgbClr val="C00000"/>
                </a:solidFill>
              </a:rPr>
              <a:t>(U13/U15/U18) </a:t>
            </a:r>
            <a:r>
              <a:rPr lang="fr-FR" dirty="0"/>
              <a:t>et </a:t>
            </a:r>
            <a:r>
              <a:rPr lang="fr-FR" b="1" dirty="0">
                <a:solidFill>
                  <a:srgbClr val="C00000"/>
                </a:solidFill>
              </a:rPr>
              <a:t>Régional – 3 </a:t>
            </a:r>
            <a:r>
              <a:rPr lang="fr-FR" sz="1800" b="1" dirty="0">
                <a:solidFill>
                  <a:srgbClr val="C00000"/>
                </a:solidFill>
              </a:rPr>
              <a:t>(U15/U18) </a:t>
            </a:r>
            <a:r>
              <a:rPr lang="fr-FR" b="1" dirty="0">
                <a:solidFill>
                  <a:srgbClr val="C00000"/>
                </a:solidFill>
              </a:rPr>
              <a:t>:</a:t>
            </a:r>
          </a:p>
          <a:p>
            <a:pPr lvl="2"/>
            <a:r>
              <a:rPr lang="fr-FR" b="1" dirty="0">
                <a:solidFill>
                  <a:srgbClr val="C00000"/>
                </a:solidFill>
              </a:rPr>
              <a:t>Pas de diplôme imposé </a:t>
            </a:r>
            <a:r>
              <a:rPr lang="fr-FR" dirty="0"/>
              <a:t>mais une recommandation autour du Brevet Fédéral. </a:t>
            </a:r>
          </a:p>
          <a:p>
            <a:endParaRPr lang="fr-FR" dirty="0"/>
          </a:p>
          <a:p>
            <a:r>
              <a:rPr lang="fr-FR" b="1" dirty="0">
                <a:solidFill>
                  <a:srgbClr val="0070C0"/>
                </a:solidFill>
              </a:rPr>
              <a:t>Règlement Financier :</a:t>
            </a:r>
          </a:p>
          <a:p>
            <a:pPr lvl="1"/>
            <a:r>
              <a:rPr lang="fr-FR" dirty="0"/>
              <a:t>pour le </a:t>
            </a:r>
            <a:r>
              <a:rPr lang="fr-FR" b="1" dirty="0">
                <a:solidFill>
                  <a:srgbClr val="C00000"/>
                </a:solidFill>
              </a:rPr>
              <a:t>niveau Régional </a:t>
            </a:r>
            <a:r>
              <a:rPr lang="fr-FR" sz="1800" b="1" dirty="0">
                <a:solidFill>
                  <a:srgbClr val="C00000"/>
                </a:solidFill>
              </a:rPr>
              <a:t>(U13</a:t>
            </a:r>
            <a:r>
              <a:rPr lang="fr-FR" sz="1800" dirty="0">
                <a:solidFill>
                  <a:srgbClr val="C00000"/>
                </a:solidFill>
              </a:rPr>
              <a:t>) </a:t>
            </a:r>
            <a:r>
              <a:rPr lang="fr-FR" sz="1800" dirty="0"/>
              <a:t>et </a:t>
            </a:r>
            <a:r>
              <a:rPr lang="fr-FR" dirty="0"/>
              <a:t>les niveaux </a:t>
            </a:r>
            <a:r>
              <a:rPr lang="fr-FR" b="1" dirty="0">
                <a:solidFill>
                  <a:srgbClr val="C00000"/>
                </a:solidFill>
              </a:rPr>
              <a:t>Régional -2 </a:t>
            </a:r>
            <a:r>
              <a:rPr lang="fr-FR" sz="1600" b="1" dirty="0">
                <a:solidFill>
                  <a:srgbClr val="C00000"/>
                </a:solidFill>
              </a:rPr>
              <a:t>(U15/U18) </a:t>
            </a:r>
            <a:r>
              <a:rPr lang="fr-FR" dirty="0"/>
              <a:t>: application du règlement financier 5x5 – FFR en lien avec l’article 4.3 secteur Pyrénées.</a:t>
            </a:r>
          </a:p>
          <a:p>
            <a:pPr lvl="1"/>
            <a:r>
              <a:rPr lang="fr-FR" dirty="0"/>
              <a:t>pour les niveaux </a:t>
            </a:r>
            <a:r>
              <a:rPr lang="fr-FR" b="1" dirty="0">
                <a:solidFill>
                  <a:srgbClr val="C00000"/>
                </a:solidFill>
              </a:rPr>
              <a:t>Régional -2 </a:t>
            </a:r>
            <a:r>
              <a:rPr lang="fr-FR" sz="1600" b="1" dirty="0">
                <a:solidFill>
                  <a:srgbClr val="C00000"/>
                </a:solidFill>
              </a:rPr>
              <a:t>(U13) </a:t>
            </a:r>
            <a:r>
              <a:rPr lang="fr-FR" dirty="0"/>
              <a:t>et </a:t>
            </a:r>
            <a:r>
              <a:rPr lang="fr-FR" b="1" dirty="0">
                <a:solidFill>
                  <a:srgbClr val="C00000"/>
                </a:solidFill>
              </a:rPr>
              <a:t>Régional – 3 </a:t>
            </a:r>
            <a:r>
              <a:rPr lang="fr-FR" sz="1600" b="1" dirty="0">
                <a:solidFill>
                  <a:srgbClr val="C00000"/>
                </a:solidFill>
              </a:rPr>
              <a:t>(U15/U18)</a:t>
            </a:r>
            <a:r>
              <a:rPr lang="fr-FR" b="1" dirty="0">
                <a:solidFill>
                  <a:srgbClr val="C00000"/>
                </a:solidFill>
              </a:rPr>
              <a:t>: pas de FFR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3F7337-C2AC-41E0-AC6F-25373C9A8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Rappels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63C2D7-B06C-4887-A42E-35E20F4D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3045-7A61-504A-901E-9017356B6492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398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AABC75-E7AC-4231-BD22-0A20973AC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43" y="716010"/>
            <a:ext cx="11513156" cy="5369514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rgbClr val="0070C0"/>
                </a:solidFill>
              </a:rPr>
              <a:t>Surclassement : </a:t>
            </a:r>
            <a:r>
              <a:rPr lang="fr-FR" dirty="0"/>
              <a:t>en fonction de la division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dirty="0">
                <a:solidFill>
                  <a:srgbClr val="0070C0"/>
                </a:solidFill>
              </a:rPr>
              <a:t>Mutualisation possible entre associations :</a:t>
            </a:r>
          </a:p>
          <a:p>
            <a:pPr lvl="1"/>
            <a:r>
              <a:rPr lang="fr-FR" dirty="0"/>
              <a:t>Les </a:t>
            </a:r>
            <a:r>
              <a:rPr lang="fr-FR" b="1" dirty="0"/>
              <a:t>inter-équipes sont autorisées </a:t>
            </a:r>
            <a:r>
              <a:rPr lang="fr-FR" dirty="0"/>
              <a:t>sur toutes les divisions régionales Jeunes</a:t>
            </a:r>
          </a:p>
          <a:p>
            <a:pPr lvl="1"/>
            <a:r>
              <a:rPr lang="fr-FR" dirty="0"/>
              <a:t>Les </a:t>
            </a:r>
            <a:r>
              <a:rPr lang="fr-FR" b="1" dirty="0"/>
              <a:t>Ententes </a:t>
            </a:r>
            <a:r>
              <a:rPr lang="fr-FR" b="1" u="sng" dirty="0"/>
              <a:t>uniquement </a:t>
            </a:r>
            <a:r>
              <a:rPr lang="fr-FR" u="sng" dirty="0"/>
              <a:t>sur les divisions </a:t>
            </a:r>
            <a:r>
              <a:rPr lang="fr-FR" dirty="0"/>
              <a:t>:</a:t>
            </a:r>
          </a:p>
          <a:p>
            <a:pPr lvl="2"/>
            <a:r>
              <a:rPr lang="fr-FR" dirty="0"/>
              <a:t>U13 M/F : </a:t>
            </a:r>
            <a:r>
              <a:rPr lang="fr-FR" b="1" dirty="0">
                <a:solidFill>
                  <a:srgbClr val="002060"/>
                </a:solidFill>
              </a:rPr>
              <a:t>Régional – 2</a:t>
            </a:r>
          </a:p>
          <a:p>
            <a:pPr lvl="2"/>
            <a:r>
              <a:rPr lang="fr-FR" dirty="0"/>
              <a:t>U15 M/F : </a:t>
            </a:r>
            <a:r>
              <a:rPr lang="fr-FR" b="1" dirty="0">
                <a:solidFill>
                  <a:srgbClr val="002060"/>
                </a:solidFill>
              </a:rPr>
              <a:t>Régional – 3</a:t>
            </a:r>
          </a:p>
          <a:p>
            <a:pPr lvl="2"/>
            <a:r>
              <a:rPr lang="fr-FR" dirty="0"/>
              <a:t>U18M/F : </a:t>
            </a:r>
            <a:r>
              <a:rPr lang="fr-FR" b="1" dirty="0">
                <a:solidFill>
                  <a:srgbClr val="002060"/>
                </a:solidFill>
              </a:rPr>
              <a:t>Régional - 3 </a:t>
            </a:r>
          </a:p>
          <a:p>
            <a:pPr lvl="1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3F7337-C2AC-41E0-AC6F-25373C9A8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autres Rappels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63C2D7-B06C-4887-A42E-35E20F4D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3045-7A61-504A-901E-9017356B6492}" type="slidenum">
              <a:rPr lang="fr-FR" smtClean="0"/>
              <a:pPr/>
              <a:t>7</a:t>
            </a:fld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ACE35551-203D-01B6-7C0A-81A601459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135548"/>
              </p:ext>
            </p:extLst>
          </p:nvPr>
        </p:nvGraphicFramePr>
        <p:xfrm>
          <a:off x="2032000" y="1195527"/>
          <a:ext cx="937938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539">
                  <a:extLst>
                    <a:ext uri="{9D8B030D-6E8A-4147-A177-3AD203B41FA5}">
                      <a16:colId xmlns:a16="http://schemas.microsoft.com/office/drawing/2014/main" val="2511134124"/>
                    </a:ext>
                  </a:extLst>
                </a:gridCol>
                <a:gridCol w="3607624">
                  <a:extLst>
                    <a:ext uri="{9D8B030D-6E8A-4147-A177-3AD203B41FA5}">
                      <a16:colId xmlns:a16="http://schemas.microsoft.com/office/drawing/2014/main" val="3765952333"/>
                    </a:ext>
                  </a:extLst>
                </a:gridCol>
                <a:gridCol w="3660222">
                  <a:extLst>
                    <a:ext uri="{9D8B030D-6E8A-4147-A177-3AD203B41FA5}">
                      <a16:colId xmlns:a16="http://schemas.microsoft.com/office/drawing/2014/main" val="1486045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Catégorie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Surclassement REGIONAL pour ces niveaux de pratique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Surclassement DEPARTEMENTAL pour ces niveaux de pratique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31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U13 M/F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Régional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Régional - 2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6774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U15 M/F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Régional &amp; Régional –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Régional –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7618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U18 M/F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Régional &amp; Régional –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2060"/>
                          </a:solidFill>
                        </a:rPr>
                        <a:t>Régional –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299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23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6D01B-43E3-458A-AA39-5CFCCF2E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Nombre d’</a:t>
            </a:r>
            <a:r>
              <a:rPr lang="fr-FR" dirty="0">
                <a:latin typeface="Harabara" panose="020B0803050302020204" pitchFamily="34" charset="0"/>
              </a:rPr>
              <a:t>é</a:t>
            </a:r>
            <a:r>
              <a:rPr lang="fr-FR" dirty="0"/>
              <a:t>quipes par division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4CA72D-D392-4D8F-A4E1-C9AE8184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3045-7A61-504A-901E-9017356B6492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49745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elFFBB-Arial">
  <a:themeElements>
    <a:clrScheme name="FFBB 1">
      <a:dk1>
        <a:srgbClr val="FFFFFF"/>
      </a:dk1>
      <a:lt1>
        <a:srgbClr val="9B9C9E"/>
      </a:lt1>
      <a:dk2>
        <a:srgbClr val="00378A"/>
      </a:dk2>
      <a:lt2>
        <a:srgbClr val="E1001A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274975-03ed-4d3d-90a3-a0c1fd47e99e">
      <Terms xmlns="http://schemas.microsoft.com/office/infopath/2007/PartnerControls"/>
    </lcf76f155ced4ddcb4097134ff3c332f>
    <TaxCatchAll xmlns="a486e49d-2bf7-468d-8a66-075d41ab0fc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62E0B5268A714189C54230B5682A49" ma:contentTypeVersion="13" ma:contentTypeDescription="Crée un document." ma:contentTypeScope="" ma:versionID="1e79abcbdc6b83c63de95e76c287efcf">
  <xsd:schema xmlns:xsd="http://www.w3.org/2001/XMLSchema" xmlns:xs="http://www.w3.org/2001/XMLSchema" xmlns:p="http://schemas.microsoft.com/office/2006/metadata/properties" xmlns:ns2="ee274975-03ed-4d3d-90a3-a0c1fd47e99e" xmlns:ns3="a486e49d-2bf7-468d-8a66-075d41ab0fc5" targetNamespace="http://schemas.microsoft.com/office/2006/metadata/properties" ma:root="true" ma:fieldsID="d56817389596c2b3e2d1a9e30e4ac594" ns2:_="" ns3:_="">
    <xsd:import namespace="ee274975-03ed-4d3d-90a3-a0c1fd47e99e"/>
    <xsd:import namespace="a486e49d-2bf7-468d-8a66-075d41ab0f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274975-03ed-4d3d-90a3-a0c1fd47e9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72d06d13-4462-430c-a8a2-8069627e77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6e49d-2bf7-468d-8a66-075d41ab0fc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5ee3d1f-10de-44eb-acca-f4507a2161fb}" ma:internalName="TaxCatchAll" ma:showField="CatchAllData" ma:web="a486e49d-2bf7-468d-8a66-075d41ab0f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7CF11F-D601-4496-9A23-2F8CBC0EC083}">
  <ds:schemaRefs>
    <ds:schemaRef ds:uri="http://schemas.microsoft.com/office/infopath/2007/PartnerControls"/>
    <ds:schemaRef ds:uri="a486e49d-2bf7-468d-8a66-075d41ab0fc5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ee274975-03ed-4d3d-90a3-a0c1fd47e99e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B7081A-800A-483B-8211-69D68EA979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9431A2-98AC-4322-9020-53E41CAD684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2228</TotalTime>
  <Words>1234</Words>
  <Application>Microsoft Office PowerPoint</Application>
  <PresentationFormat>Grand écran</PresentationFormat>
  <Paragraphs>212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FFBB</vt:lpstr>
      <vt:lpstr>Harabara</vt:lpstr>
      <vt:lpstr>Harabara Mais Demo</vt:lpstr>
      <vt:lpstr>Wingdings</vt:lpstr>
      <vt:lpstr>Thème Office</vt:lpstr>
      <vt:lpstr>ModelFFBB-Arial</vt:lpstr>
      <vt:lpstr>Championnats Jeunes Secteur PYRENEES</vt:lpstr>
      <vt:lpstr>Niveaux de pratique</vt:lpstr>
      <vt:lpstr>Déroulement des brassages régionaux </vt:lpstr>
      <vt:lpstr>DEROULEMENT ET OBJECTIFS DES BRASSAGES RéGIONAUX</vt:lpstr>
      <vt:lpstr>Inscriptions aux brassages régionaux </vt:lpstr>
      <vt:lpstr>GENERALITES </vt:lpstr>
      <vt:lpstr>Rappels </vt:lpstr>
      <vt:lpstr>autres Rappels </vt:lpstr>
      <vt:lpstr>Nombre d’équipes par division</vt:lpstr>
      <vt:lpstr>Secteur pyrenees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Justine_ROMBOLETTI;Eric_RODRIGUEZ</dc:creator>
  <cp:keywords>Modèle;Présentation PowerPoint</cp:keywords>
  <cp:lastModifiedBy>Sylvie DUPREY</cp:lastModifiedBy>
  <cp:revision>219</cp:revision>
  <cp:lastPrinted>2021-03-09T13:36:21Z</cp:lastPrinted>
  <dcterms:created xsi:type="dcterms:W3CDTF">2018-06-13T09:18:34Z</dcterms:created>
  <dcterms:modified xsi:type="dcterms:W3CDTF">2024-08-27T07:48:31Z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0x010100DB62E0B5268A714189C54230B5682A49</vt:lpwstr>
  </property>
</Properties>
</file>